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1" r:id="rId2"/>
    <p:sldId id="266" r:id="rId3"/>
    <p:sldId id="257" r:id="rId4"/>
    <p:sldId id="258" r:id="rId5"/>
    <p:sldId id="259" r:id="rId6"/>
    <p:sldId id="260" r:id="rId7"/>
    <p:sldId id="269" r:id="rId8"/>
    <p:sldId id="264" r:id="rId9"/>
    <p:sldId id="267" r:id="rId10"/>
    <p:sldId id="263" r:id="rId11"/>
    <p:sldId id="270" r:id="rId12"/>
    <p:sldId id="268" r:id="rId13"/>
    <p:sldId id="273" r:id="rId14"/>
    <p:sldId id="271" r:id="rId15"/>
    <p:sldId id="274" r:id="rId16"/>
    <p:sldId id="275" r:id="rId17"/>
    <p:sldId id="276" r:id="rId18"/>
    <p:sldId id="277" r:id="rId19"/>
    <p:sldId id="278" r:id="rId20"/>
    <p:sldId id="279" r:id="rId21"/>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F52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0"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E0A7D-30BF-4D48-8A9C-B6A670CD70E9}" type="datetimeFigureOut">
              <a:rPr lang="en-US" smtClean="0"/>
              <a:t>06-Aug-16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48068-D357-4D03-B523-1C1FBEB1C267}" type="slidenum">
              <a:rPr lang="en-US" smtClean="0"/>
              <a:t>‹#›</a:t>
            </a:fld>
            <a:endParaRPr lang="en-US"/>
          </a:p>
        </p:txBody>
      </p:sp>
    </p:spTree>
    <p:extLst>
      <p:ext uri="{BB962C8B-B14F-4D97-AF65-F5344CB8AC3E}">
        <p14:creationId xmlns:p14="http://schemas.microsoft.com/office/powerpoint/2010/main" val="405273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baseline="0" dirty="0" smtClean="0">
                <a:effectLst>
                  <a:glow rad="63500">
                    <a:schemeClr val="accent5">
                      <a:satMod val="175000"/>
                      <a:alpha val="40000"/>
                    </a:schemeClr>
                  </a:glow>
                </a:effectLst>
                <a:latin typeface="NikoshBAN" pitchFamily="2" charset="0"/>
                <a:cs typeface="NikoshBAN" pitchFamily="2" charset="0"/>
              </a:rPr>
              <a:t>শিক্ষক প্রশ্ন করবেন- দেখতো প্রদর্শিত স্থানগুলোতে বীজতলা তৈরি করা যাবে কি ? না- তাহলে কি কারনে বীজতলা করা যাবে না ? চিন্তা করতো কি ধরনের বীজতলা করা উচিত ?</a:t>
            </a:r>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4</a:t>
            </a:fld>
            <a:endParaRPr lang="en-US"/>
          </a:p>
        </p:txBody>
      </p:sp>
    </p:spTree>
    <p:extLst>
      <p:ext uri="{BB962C8B-B14F-4D97-AF65-F5344CB8AC3E}">
        <p14:creationId xmlns:p14="http://schemas.microsoft.com/office/powerpoint/2010/main" val="1346272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চলো এবার</a:t>
            </a:r>
            <a:r>
              <a:rPr lang="bn-BD" baseline="0" dirty="0" smtClean="0">
                <a:latin typeface="NikoshBAN" pitchFamily="2" charset="0"/>
                <a:cs typeface="NikoshBAN" pitchFamily="2" charset="0"/>
              </a:rPr>
              <a:t> একটি উদ্যান ফসল যেমন- নার্সারীর বীজতলার কাঠামো দেখি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1C48068-D357-4D03-B523-1C1FBEB1C267}" type="slidenum">
              <a:rPr lang="en-US" smtClean="0"/>
              <a:t>13</a:t>
            </a:fld>
            <a:endParaRPr lang="en-US"/>
          </a:p>
        </p:txBody>
      </p:sp>
    </p:spTree>
    <p:extLst>
      <p:ext uri="{BB962C8B-B14F-4D97-AF65-F5344CB8AC3E}">
        <p14:creationId xmlns:p14="http://schemas.microsoft.com/office/powerpoint/2010/main" val="369669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চিত্র ক ও</a:t>
            </a:r>
            <a:r>
              <a:rPr lang="bn-BD" baseline="0" dirty="0" smtClean="0"/>
              <a:t> খ ভাল ভাবে পর্যবেক্ষণ কর। </a:t>
            </a:r>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14</a:t>
            </a:fld>
            <a:endParaRPr lang="en-US"/>
          </a:p>
        </p:txBody>
      </p:sp>
    </p:spTree>
    <p:extLst>
      <p:ext uri="{BB962C8B-B14F-4D97-AF65-F5344CB8AC3E}">
        <p14:creationId xmlns:p14="http://schemas.microsoft.com/office/powerpoint/2010/main" val="289584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চারা</a:t>
            </a:r>
            <a:r>
              <a:rPr lang="bn-BD" baseline="0" dirty="0" smtClean="0"/>
              <a:t> সুস্ সবল করতে বীজতলায় কি প্রয়োগ করা দরকার ? বলে প্রথমে ছবি পরে ক্যাপশন শো করতে হবে।</a:t>
            </a:r>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15</a:t>
            </a:fld>
            <a:endParaRPr lang="en-US"/>
          </a:p>
        </p:txBody>
      </p:sp>
    </p:spTree>
    <p:extLst>
      <p:ext uri="{BB962C8B-B14F-4D97-AF65-F5344CB8AC3E}">
        <p14:creationId xmlns:p14="http://schemas.microsoft.com/office/powerpoint/2010/main" val="1968493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শিক্ষার্থীদের</a:t>
            </a:r>
            <a:r>
              <a:rPr lang="bn-BD" baseline="0" dirty="0" smtClean="0"/>
              <a:t> পড়তে দিয়ে মুখস্থ করাতে হবে। যাচাই করার জন্য ক্লিক করে ঢেকে দিয়ে, জিজ্ঞাসা করতে হবে।</a:t>
            </a:r>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16</a:t>
            </a:fld>
            <a:endParaRPr lang="en-US"/>
          </a:p>
        </p:txBody>
      </p:sp>
    </p:spTree>
    <p:extLst>
      <p:ext uri="{BB962C8B-B14F-4D97-AF65-F5344CB8AC3E}">
        <p14:creationId xmlns:p14="http://schemas.microsoft.com/office/powerpoint/2010/main" val="390810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দল গঠন করে প্রথম দল কে প্রথম প্রশ্ন এবং পরের দলকে দ্বিতীয় প্রশ্ন এভাবে সব দলকে দলীয় কাজ দিয়ে শিক্ষক পর্যবেক্ষণ করবেন প্রয়োজনে সহযোগীতা করবেন।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1C48068-D357-4D03-B523-1C1FBEB1C267}" type="slidenum">
              <a:rPr lang="en-US" smtClean="0"/>
              <a:t>17</a:t>
            </a:fld>
            <a:endParaRPr lang="en-US"/>
          </a:p>
        </p:txBody>
      </p:sp>
    </p:spTree>
    <p:extLst>
      <p:ext uri="{BB962C8B-B14F-4D97-AF65-F5344CB8AC3E}">
        <p14:creationId xmlns:p14="http://schemas.microsoft.com/office/powerpoint/2010/main" val="238598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বলবেন আমি</a:t>
            </a:r>
            <a:r>
              <a:rPr lang="bn-BD" baseline="0" dirty="0" smtClean="0"/>
              <a:t> বাক্য দেখাব, যারা বাক্যটি সঠিক মনে কর তারা হাত উঠাবে। মিথ্যা মনে করলে হাত উঠানোর দরকার নেই। ট্রিগার সেট আছে। ফলাফলে ক্লিক করুন। মিথ্যা হলে সত্য কি হবে তা আর একজন শিক্ষার্থীর নিকট জানতে চাব।</a:t>
            </a:r>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18</a:t>
            </a:fld>
            <a:endParaRPr lang="en-US"/>
          </a:p>
        </p:txBody>
      </p:sp>
    </p:spTree>
    <p:extLst>
      <p:ext uri="{BB962C8B-B14F-4D97-AF65-F5344CB8AC3E}">
        <p14:creationId xmlns:p14="http://schemas.microsoft.com/office/powerpoint/2010/main" val="1231281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19</a:t>
            </a:fld>
            <a:endParaRPr lang="en-US"/>
          </a:p>
        </p:txBody>
      </p:sp>
    </p:spTree>
    <p:extLst>
      <p:ext uri="{BB962C8B-B14F-4D97-AF65-F5344CB8AC3E}">
        <p14:creationId xmlns:p14="http://schemas.microsoft.com/office/powerpoint/2010/main" val="313361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বলবেন আমাদের</a:t>
            </a:r>
            <a:r>
              <a:rPr lang="bn-BD" baseline="0" dirty="0" smtClean="0"/>
              <a:t> আজকের পাঠ আদর্শ বীজতলা তৈরি।</a:t>
            </a:r>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5</a:t>
            </a:fld>
            <a:endParaRPr lang="en-US"/>
          </a:p>
        </p:txBody>
      </p:sp>
    </p:spTree>
    <p:extLst>
      <p:ext uri="{BB962C8B-B14F-4D97-AF65-F5344CB8AC3E}">
        <p14:creationId xmlns:p14="http://schemas.microsoft.com/office/powerpoint/2010/main" val="379372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শিক্ষার্থীদের</a:t>
            </a:r>
            <a:r>
              <a:rPr lang="bn-BD" baseline="0" dirty="0" smtClean="0"/>
              <a:t> মাঝে স্লাইডটি প্রদর্শন না করতে চাইলে এই পাঠ শেষে শিক্ষার্থীরা- বা আচরনিক উদ্দেশ্য বা শিখনফল টাইটেল হিসাবে লেখা যাবে। </a:t>
            </a:r>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6</a:t>
            </a:fld>
            <a:endParaRPr lang="en-US"/>
          </a:p>
        </p:txBody>
      </p:sp>
    </p:spTree>
    <p:extLst>
      <p:ext uri="{BB962C8B-B14F-4D97-AF65-F5344CB8AC3E}">
        <p14:creationId xmlns:p14="http://schemas.microsoft.com/office/powerpoint/2010/main" val="382319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বীজতলার বৈশিষ্ট্যগুলো</a:t>
            </a:r>
            <a:r>
              <a:rPr lang="bn-BD" baseline="0" dirty="0" smtClean="0"/>
              <a:t> কেমন বলতো ?</a:t>
            </a:r>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7</a:t>
            </a:fld>
            <a:endParaRPr lang="en-US"/>
          </a:p>
        </p:txBody>
      </p:sp>
    </p:spTree>
    <p:extLst>
      <p:ext uri="{BB962C8B-B14F-4D97-AF65-F5344CB8AC3E}">
        <p14:creationId xmlns:p14="http://schemas.microsoft.com/office/powerpoint/2010/main" val="125587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t>চলো এবার  ধান চাষাবাদে আদর্শ বীজতলার কাঠামো কেমন হবে দেখি।</a:t>
            </a:r>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8</a:t>
            </a:fld>
            <a:endParaRPr lang="en-US"/>
          </a:p>
        </p:txBody>
      </p:sp>
    </p:spTree>
    <p:extLst>
      <p:ext uri="{BB962C8B-B14F-4D97-AF65-F5344CB8AC3E}">
        <p14:creationId xmlns:p14="http://schemas.microsoft.com/office/powerpoint/2010/main" val="192574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t>শিক্ষার্থীদের দিয়ে বোর্ডে অংকন করিয়ে নিবেন</a:t>
            </a:r>
            <a:r>
              <a:rPr lang="bn-BD" baseline="0" dirty="0" smtClean="0"/>
              <a:t>।</a:t>
            </a:r>
            <a:r>
              <a:rPr lang="en-US" baseline="0" dirty="0" smtClean="0"/>
              <a:t> (২-৩ </a:t>
            </a:r>
            <a:r>
              <a:rPr lang="en-US" baseline="0" dirty="0" err="1" smtClean="0"/>
              <a:t>জনের</a:t>
            </a:r>
            <a:r>
              <a:rPr lang="en-US" baseline="0" dirty="0" smtClean="0"/>
              <a:t> </a:t>
            </a:r>
            <a:r>
              <a:rPr lang="en-US" baseline="0" dirty="0" err="1" smtClean="0"/>
              <a:t>কাছে</a:t>
            </a:r>
            <a:r>
              <a:rPr lang="en-US" baseline="0" dirty="0" smtClean="0"/>
              <a:t>) </a:t>
            </a:r>
            <a:r>
              <a:rPr lang="en-US" baseline="0" dirty="0" err="1" smtClean="0"/>
              <a:t>এরপর</a:t>
            </a:r>
            <a:r>
              <a:rPr lang="en-US" baseline="0" dirty="0" smtClean="0"/>
              <a:t> </a:t>
            </a:r>
            <a:r>
              <a:rPr lang="en-US" baseline="0" dirty="0" err="1" smtClean="0"/>
              <a:t>সম্ভব</a:t>
            </a:r>
            <a:r>
              <a:rPr lang="en-US" baseline="0" dirty="0" smtClean="0"/>
              <a:t> </a:t>
            </a:r>
            <a:r>
              <a:rPr lang="en-US" baseline="0" dirty="0" err="1" smtClean="0"/>
              <a:t>হলে</a:t>
            </a:r>
            <a:r>
              <a:rPr lang="en-US" baseline="0" dirty="0" smtClean="0"/>
              <a:t> </a:t>
            </a:r>
            <a:r>
              <a:rPr lang="en-US" baseline="0" dirty="0" err="1" smtClean="0"/>
              <a:t>সব</a:t>
            </a:r>
            <a:r>
              <a:rPr lang="en-US" baseline="0" dirty="0" smtClean="0"/>
              <a:t> </a:t>
            </a:r>
            <a:r>
              <a:rPr lang="en-US" baseline="0" dirty="0" err="1" smtClean="0"/>
              <a:t>শিক্ষার্থীরা</a:t>
            </a:r>
            <a:r>
              <a:rPr lang="en-US" baseline="0" dirty="0" smtClean="0"/>
              <a:t> </a:t>
            </a:r>
            <a:r>
              <a:rPr lang="en-US" baseline="0" dirty="0" err="1" smtClean="0"/>
              <a:t>নিজ</a:t>
            </a:r>
            <a:r>
              <a:rPr lang="en-US" baseline="0" dirty="0" smtClean="0"/>
              <a:t> </a:t>
            </a:r>
            <a:r>
              <a:rPr lang="en-US" baseline="0" dirty="0" err="1" smtClean="0"/>
              <a:t>খাতায়</a:t>
            </a:r>
            <a:r>
              <a:rPr lang="en-US" baseline="0" dirty="0" smtClean="0"/>
              <a:t> </a:t>
            </a:r>
            <a:r>
              <a:rPr lang="en-US" baseline="0" dirty="0" err="1" smtClean="0"/>
              <a:t>অংকন</a:t>
            </a:r>
            <a:r>
              <a:rPr lang="en-US" baseline="0" dirty="0" smtClean="0"/>
              <a:t> </a:t>
            </a:r>
            <a:r>
              <a:rPr lang="en-US" baseline="0" dirty="0" err="1" smtClean="0"/>
              <a:t>করবে</a:t>
            </a:r>
            <a:r>
              <a:rPr lang="en-US" baseline="0" dirty="0" smtClean="0"/>
              <a:t>। </a:t>
            </a:r>
            <a:r>
              <a:rPr lang="en-US" baseline="0" dirty="0" err="1" smtClean="0"/>
              <a:t>শিক্ষক</a:t>
            </a:r>
            <a:r>
              <a:rPr lang="en-US" baseline="0" dirty="0" smtClean="0"/>
              <a:t> </a:t>
            </a:r>
            <a:r>
              <a:rPr lang="en-US" baseline="0" dirty="0" err="1" smtClean="0"/>
              <a:t>পর্যবেক্ষণ</a:t>
            </a:r>
            <a:r>
              <a:rPr lang="en-US" baseline="0" dirty="0" smtClean="0"/>
              <a:t> </a:t>
            </a:r>
            <a:r>
              <a:rPr lang="en-US" baseline="0" dirty="0" err="1" smtClean="0"/>
              <a:t>করে</a:t>
            </a:r>
            <a:r>
              <a:rPr lang="en-US" baseline="0" dirty="0" smtClean="0"/>
              <a:t> </a:t>
            </a:r>
            <a:r>
              <a:rPr lang="en-US" baseline="0" dirty="0" err="1" smtClean="0"/>
              <a:t>মতামত</a:t>
            </a:r>
            <a:r>
              <a:rPr lang="en-US" baseline="0" dirty="0" smtClean="0"/>
              <a:t> </a:t>
            </a:r>
            <a:r>
              <a:rPr lang="en-US" baseline="0" dirty="0" err="1" smtClean="0"/>
              <a:t>পোষণ</a:t>
            </a:r>
            <a:r>
              <a:rPr lang="en-US" baseline="0" dirty="0" smtClean="0"/>
              <a:t> </a:t>
            </a:r>
            <a:r>
              <a:rPr lang="en-US" baseline="0" dirty="0" err="1" smtClean="0"/>
              <a:t>করবেন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9</a:t>
            </a:fld>
            <a:endParaRPr lang="en-US"/>
          </a:p>
        </p:txBody>
      </p:sp>
    </p:spTree>
    <p:extLst>
      <p:ext uri="{BB962C8B-B14F-4D97-AF65-F5344CB8AC3E}">
        <p14:creationId xmlns:p14="http://schemas.microsoft.com/office/powerpoint/2010/main" val="388621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 তোমরা ছবিতে কি দেখছো ? তখন শিক্ষার্থীরা</a:t>
            </a:r>
            <a:r>
              <a:rPr lang="bn-BD" baseline="0" dirty="0" smtClean="0">
                <a:latin typeface="NikoshBAN" pitchFamily="2" charset="0"/>
                <a:cs typeface="NikoshBAN" pitchFamily="2" charset="0"/>
              </a:rPr>
              <a:t> উত্তর দিবে – বীজতলা। তখন শিক্ষক আবারও প্রশ্ন করবেন এই বীজতলাটি কোন ধরনের হতে পারে ? একটু অপেক্ষা করে মুখে বলবেন- এবং শো করবেন।  </a:t>
            </a:r>
            <a:r>
              <a:rPr lang="bn-BD" sz="1200" u="none" dirty="0" smtClean="0">
                <a:effectLst>
                  <a:glow rad="228600">
                    <a:schemeClr val="accent6">
                      <a:satMod val="175000"/>
                      <a:alpha val="40000"/>
                    </a:schemeClr>
                  </a:glow>
                </a:effectLst>
                <a:latin typeface="NikoshBAN" pitchFamily="2" charset="0"/>
                <a:cs typeface="NikoshBAN" pitchFamily="2" charset="0"/>
              </a:rPr>
              <a:t>শুকনো বীজতলা।</a:t>
            </a:r>
            <a:endParaRPr lang="en-US" sz="1200" u="none" dirty="0" smtClean="0">
              <a:effectLst>
                <a:glow rad="228600">
                  <a:schemeClr val="accent6">
                    <a:satMod val="175000"/>
                    <a:alpha val="40000"/>
                  </a:schemeClr>
                </a:glow>
              </a:effectLst>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1C48068-D357-4D03-B523-1C1FBEB1C267}" type="slidenum">
              <a:rPr lang="en-US" smtClean="0"/>
              <a:t>10</a:t>
            </a:fld>
            <a:endParaRPr lang="en-US"/>
          </a:p>
        </p:txBody>
      </p:sp>
    </p:spTree>
    <p:extLst>
      <p:ext uri="{BB962C8B-B14F-4D97-AF65-F5344CB8AC3E}">
        <p14:creationId xmlns:p14="http://schemas.microsoft.com/office/powerpoint/2010/main" val="7388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ছবিতে</a:t>
            </a:r>
            <a:r>
              <a:rPr lang="bn-BD" baseline="0" dirty="0" smtClean="0">
                <a:latin typeface="NikoshBAN" pitchFamily="2" charset="0"/>
                <a:cs typeface="NikoshBAN" pitchFamily="2" charset="0"/>
              </a:rPr>
              <a:t> কি করা হচ্ছে ?   এর পর ক্লিক করে ছবির </a:t>
            </a:r>
            <a:r>
              <a:rPr lang="en-US" baseline="0" dirty="0" err="1" smtClean="0">
                <a:latin typeface="NikoshBAN" pitchFamily="2" charset="0"/>
                <a:cs typeface="NikoshBAN" pitchFamily="2" charset="0"/>
              </a:rPr>
              <a:t>ক্যাপশন</a:t>
            </a:r>
            <a:r>
              <a:rPr lang="bn-BD" baseline="0" dirty="0" smtClean="0">
                <a:latin typeface="NikoshBAN" pitchFamily="2" charset="0"/>
                <a:cs typeface="NikoshBAN" pitchFamily="2" charset="0"/>
              </a:rPr>
              <a:t> শো করা যাবে।</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1C48068-D357-4D03-B523-1C1FBEB1C267}" type="slidenum">
              <a:rPr lang="en-US" smtClean="0"/>
              <a:t>11</a:t>
            </a:fld>
            <a:endParaRPr lang="en-US"/>
          </a:p>
        </p:txBody>
      </p:sp>
    </p:spTree>
    <p:extLst>
      <p:ext uri="{BB962C8B-B14F-4D97-AF65-F5344CB8AC3E}">
        <p14:creationId xmlns:p14="http://schemas.microsoft.com/office/powerpoint/2010/main" val="1374924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বলবেন - ছবির বীজতলাটি কোন ধরনের ফসলের বীজতলা হতে পারে একটু</a:t>
            </a:r>
            <a:r>
              <a:rPr lang="bn-BD" baseline="0" dirty="0" smtClean="0"/>
              <a:t> চিন্তা করতো ? এর পর ক্লিক করে </a:t>
            </a:r>
            <a:r>
              <a:rPr lang="en-US" baseline="0" smtClean="0"/>
              <a:t>ক্যাপশন</a:t>
            </a:r>
            <a:r>
              <a:rPr lang="bn-BD" baseline="0" smtClean="0"/>
              <a:t> </a:t>
            </a:r>
            <a:r>
              <a:rPr lang="bn-BD" baseline="0" dirty="0" smtClean="0"/>
              <a:t>শো করু</a:t>
            </a:r>
            <a:r>
              <a:rPr lang="en-US" baseline="0" dirty="0" smtClean="0"/>
              <a:t>ন</a:t>
            </a:r>
            <a:r>
              <a:rPr lang="bn-BD" baseline="0" dirty="0" smtClean="0"/>
              <a:t>।</a:t>
            </a:r>
            <a:endParaRPr lang="en-US" dirty="0"/>
          </a:p>
        </p:txBody>
      </p:sp>
      <p:sp>
        <p:nvSpPr>
          <p:cNvPr id="4" name="Slide Number Placeholder 3"/>
          <p:cNvSpPr>
            <a:spLocks noGrp="1"/>
          </p:cNvSpPr>
          <p:nvPr>
            <p:ph type="sldNum" sz="quarter" idx="10"/>
          </p:nvPr>
        </p:nvSpPr>
        <p:spPr/>
        <p:txBody>
          <a:bodyPr/>
          <a:lstStyle/>
          <a:p>
            <a:fld id="{91C48068-D357-4D03-B523-1C1FBEB1C267}" type="slidenum">
              <a:rPr lang="en-US" smtClean="0"/>
              <a:t>12</a:t>
            </a:fld>
            <a:endParaRPr lang="en-US"/>
          </a:p>
        </p:txBody>
      </p:sp>
    </p:spTree>
    <p:extLst>
      <p:ext uri="{BB962C8B-B14F-4D97-AF65-F5344CB8AC3E}">
        <p14:creationId xmlns:p14="http://schemas.microsoft.com/office/powerpoint/2010/main" val="3588671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lvl1pPr>
              <a:defRPr/>
            </a:lvl1pPr>
          </a:lstStyle>
          <a:p>
            <a:pPr>
              <a:defRPr/>
            </a:pPr>
            <a:fld id="{28F5AEEF-4C99-45FF-B3D2-1C2BF1E46415}" type="datetimeFigureOut">
              <a:rPr lang="zh-CN" altLang="en-US"/>
              <a:pPr>
                <a:defRPr/>
              </a:pPr>
              <a:t>2016/8/6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lvl1pPr>
          </a:lstStyle>
          <a:p>
            <a:pPr>
              <a:defRPr/>
            </a:pPr>
            <a:fld id="{E1DD9C40-CE26-4BA7-91B1-5CAD678CD4D9}" type="slidenum">
              <a:rPr lang="zh-CN" altLang="en-US"/>
              <a:pPr>
                <a:defRPr/>
              </a:pPr>
              <a:t>‹#›</a:t>
            </a:fld>
            <a:endParaRPr lang="zh-CN" altLang="en-US"/>
          </a:p>
        </p:txBody>
      </p:sp>
    </p:spTree>
    <p:extLst>
      <p:ext uri="{BB962C8B-B14F-4D97-AF65-F5344CB8AC3E}">
        <p14:creationId xmlns:p14="http://schemas.microsoft.com/office/powerpoint/2010/main" val="106960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A1F1964D-E737-4316-A0CE-3ED98491C8D4}" type="datetimeFigureOut">
              <a:rPr lang="zh-CN" altLang="en-US"/>
              <a:pPr>
                <a:defRPr/>
              </a:pPr>
              <a:t>2016/8/6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E0643AE-B316-46CD-A1F0-F661771766E4}" type="slidenum">
              <a:rPr lang="zh-CN" altLang="en-US"/>
              <a:pPr>
                <a:defRPr/>
              </a:pPr>
              <a:t>‹#›</a:t>
            </a:fld>
            <a:endParaRPr lang="zh-CN" altLang="en-US"/>
          </a:p>
        </p:txBody>
      </p:sp>
    </p:spTree>
    <p:extLst>
      <p:ext uri="{BB962C8B-B14F-4D97-AF65-F5344CB8AC3E}">
        <p14:creationId xmlns:p14="http://schemas.microsoft.com/office/powerpoint/2010/main" val="301623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C09C69BE-23C7-4CD9-8946-12F428163542}" type="datetimeFigureOut">
              <a:rPr lang="zh-CN" altLang="en-US"/>
              <a:pPr>
                <a:defRPr/>
              </a:pPr>
              <a:t>2016/8/6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6593E45-EDE9-46E4-9BE5-C1CBB151E1F5}" type="slidenum">
              <a:rPr lang="zh-CN" altLang="en-US"/>
              <a:pPr>
                <a:defRPr/>
              </a:pPr>
              <a:t>‹#›</a:t>
            </a:fld>
            <a:endParaRPr lang="zh-CN" altLang="en-US"/>
          </a:p>
        </p:txBody>
      </p:sp>
    </p:spTree>
    <p:extLst>
      <p:ext uri="{BB962C8B-B14F-4D97-AF65-F5344CB8AC3E}">
        <p14:creationId xmlns:p14="http://schemas.microsoft.com/office/powerpoint/2010/main" val="120153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15948FDD-2A16-4448-A1EC-7F72F41FA387}" type="datetimeFigureOut">
              <a:rPr lang="zh-CN" altLang="en-US"/>
              <a:pPr>
                <a:defRPr/>
              </a:pPr>
              <a:t>2016/8/6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711B4F7-B3F2-43D9-9AFD-F18B0A85B045}" type="slidenum">
              <a:rPr lang="zh-CN" altLang="en-US"/>
              <a:pPr>
                <a:defRPr/>
              </a:pPr>
              <a:t>‹#›</a:t>
            </a:fld>
            <a:endParaRPr lang="zh-CN" altLang="en-US"/>
          </a:p>
        </p:txBody>
      </p:sp>
    </p:spTree>
    <p:extLst>
      <p:ext uri="{BB962C8B-B14F-4D97-AF65-F5344CB8AC3E}">
        <p14:creationId xmlns:p14="http://schemas.microsoft.com/office/powerpoint/2010/main" val="317788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A8D3A5-4F49-4E11-9B73-7E9D984E3CF3}" type="datetimeFigureOut">
              <a:rPr lang="zh-CN" altLang="en-US"/>
              <a:pPr>
                <a:defRPr/>
              </a:pPr>
              <a:t>2016/8/6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DE92B51-847F-40E3-96F3-051B08FE7962}" type="slidenum">
              <a:rPr lang="zh-CN" altLang="en-US"/>
              <a:pPr>
                <a:defRPr/>
              </a:pPr>
              <a:t>‹#›</a:t>
            </a:fld>
            <a:endParaRPr lang="zh-CN" altLang="en-US"/>
          </a:p>
        </p:txBody>
      </p:sp>
    </p:spTree>
    <p:extLst>
      <p:ext uri="{BB962C8B-B14F-4D97-AF65-F5344CB8AC3E}">
        <p14:creationId xmlns:p14="http://schemas.microsoft.com/office/powerpoint/2010/main" val="34274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pPr>
              <a:defRPr/>
            </a:pPr>
            <a:fld id="{5AF19065-1961-4718-AF56-9C87F3F4FD36}" type="datetimeFigureOut">
              <a:rPr lang="zh-CN" altLang="en-US"/>
              <a:pPr>
                <a:defRPr/>
              </a:pPr>
              <a:t>2016/8/6</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851695D9-F1BD-4421-A391-20E40627AF58}" type="slidenum">
              <a:rPr lang="zh-CN" altLang="en-US"/>
              <a:pPr>
                <a:defRPr/>
              </a:pPr>
              <a:t>‹#›</a:t>
            </a:fld>
            <a:endParaRPr lang="zh-CN" altLang="en-US"/>
          </a:p>
        </p:txBody>
      </p:sp>
    </p:spTree>
    <p:extLst>
      <p:ext uri="{BB962C8B-B14F-4D97-AF65-F5344CB8AC3E}">
        <p14:creationId xmlns:p14="http://schemas.microsoft.com/office/powerpoint/2010/main" val="311259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pPr>
              <a:defRPr/>
            </a:pPr>
            <a:fld id="{EBD64907-D971-4541-9268-9BD20B8CAB24}" type="datetimeFigureOut">
              <a:rPr lang="zh-CN" altLang="en-US"/>
              <a:pPr>
                <a:defRPr/>
              </a:pPr>
              <a:t>2016/8/6</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2A6A8E0E-4B3B-49B9-827E-CEA034070212}" type="slidenum">
              <a:rPr lang="zh-CN" altLang="en-US"/>
              <a:pPr>
                <a:defRPr/>
              </a:pPr>
              <a:t>‹#›</a:t>
            </a:fld>
            <a:endParaRPr lang="zh-CN" altLang="en-US"/>
          </a:p>
        </p:txBody>
      </p:sp>
    </p:spTree>
    <p:extLst>
      <p:ext uri="{BB962C8B-B14F-4D97-AF65-F5344CB8AC3E}">
        <p14:creationId xmlns:p14="http://schemas.microsoft.com/office/powerpoint/2010/main" val="30938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pPr>
              <a:defRPr/>
            </a:pPr>
            <a:fld id="{D899DE3D-AC72-4CEE-9BA1-1ED3D67BA33D}" type="datetimeFigureOut">
              <a:rPr lang="zh-CN" altLang="en-US"/>
              <a:pPr>
                <a:defRPr/>
              </a:pPr>
              <a:t>2016/8/6</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330CE2F1-0DC0-4070-8D9D-FEA5573CC59C}" type="slidenum">
              <a:rPr lang="zh-CN" altLang="en-US"/>
              <a:pPr>
                <a:defRPr/>
              </a:pPr>
              <a:t>‹#›</a:t>
            </a:fld>
            <a:endParaRPr lang="zh-CN" altLang="en-US"/>
          </a:p>
        </p:txBody>
      </p:sp>
    </p:spTree>
    <p:extLst>
      <p:ext uri="{BB962C8B-B14F-4D97-AF65-F5344CB8AC3E}">
        <p14:creationId xmlns:p14="http://schemas.microsoft.com/office/powerpoint/2010/main" val="155527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B7A881-BF67-4D07-8C6E-07564D3F6E65}" type="datetimeFigureOut">
              <a:rPr lang="zh-CN" altLang="en-US"/>
              <a:pPr>
                <a:defRPr/>
              </a:pPr>
              <a:t>2016/8/6</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87220B5A-7031-4390-98EA-84D142F23276}" type="slidenum">
              <a:rPr lang="zh-CN" altLang="en-US"/>
              <a:pPr>
                <a:defRPr/>
              </a:pPr>
              <a:t>‹#›</a:t>
            </a:fld>
            <a:endParaRPr lang="zh-CN" altLang="en-US"/>
          </a:p>
        </p:txBody>
      </p:sp>
    </p:spTree>
    <p:extLst>
      <p:ext uri="{BB962C8B-B14F-4D97-AF65-F5344CB8AC3E}">
        <p14:creationId xmlns:p14="http://schemas.microsoft.com/office/powerpoint/2010/main" val="33052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3C6908-14C1-44E9-9514-EA845C1B8B6A}" type="datetimeFigureOut">
              <a:rPr lang="zh-CN" altLang="en-US"/>
              <a:pPr>
                <a:defRPr/>
              </a:pPr>
              <a:t>2016/8/6</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A808D2AC-C95A-4F95-8573-242B40E44F87}" type="slidenum">
              <a:rPr lang="zh-CN" altLang="en-US"/>
              <a:pPr>
                <a:defRPr/>
              </a:pPr>
              <a:t>‹#›</a:t>
            </a:fld>
            <a:endParaRPr lang="zh-CN" altLang="en-US"/>
          </a:p>
        </p:txBody>
      </p:sp>
    </p:spTree>
    <p:extLst>
      <p:ext uri="{BB962C8B-B14F-4D97-AF65-F5344CB8AC3E}">
        <p14:creationId xmlns:p14="http://schemas.microsoft.com/office/powerpoint/2010/main" val="209081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AECC53-B920-42D8-BE84-E7EF2A38CAE1}" type="datetimeFigureOut">
              <a:rPr lang="zh-CN" altLang="en-US"/>
              <a:pPr>
                <a:defRPr/>
              </a:pPr>
              <a:t>2016/8/6</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8D2E436D-8EDA-4657-AC1C-DC79CFA4F84C}" type="slidenum">
              <a:rPr lang="zh-CN" altLang="en-US"/>
              <a:pPr>
                <a:defRPr/>
              </a:pPr>
              <a:t>‹#›</a:t>
            </a:fld>
            <a:endParaRPr lang="zh-CN" altLang="en-US"/>
          </a:p>
        </p:txBody>
      </p:sp>
    </p:spTree>
    <p:extLst>
      <p:ext uri="{BB962C8B-B14F-4D97-AF65-F5344CB8AC3E}">
        <p14:creationId xmlns:p14="http://schemas.microsoft.com/office/powerpoint/2010/main" val="112506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宋体" panose="02010600030101010101" pitchFamily="2" charset="-122"/>
              </a:defRPr>
            </a:lvl1pPr>
          </a:lstStyle>
          <a:p>
            <a:pPr>
              <a:defRPr/>
            </a:pPr>
            <a:fld id="{AD781736-7F93-45EA-95C1-21BAE3646921}" type="datetimeFigureOut">
              <a:rPr lang="zh-CN" altLang="en-US"/>
              <a:pPr>
                <a:defRPr/>
              </a:pPr>
              <a:t>2016/8/6</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ea typeface="宋体" panose="02010600030101010101" pitchFamily="2" charset="-122"/>
              </a:defRPr>
            </a:lvl1pPr>
          </a:lstStyle>
          <a:p>
            <a:pPr>
              <a:defRPr/>
            </a:pPr>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6229795-8F8D-4F04-8E4D-188AD968DB6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 Id="rId9"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4.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audio" Target="../media/audio1.wav"/><Relationship Id="rId1" Type="http://schemas.openxmlformats.org/officeDocument/2006/relationships/slideLayout" Target="../slideLayouts/slideLayout9.xml"/><Relationship Id="rId5" Type="http://schemas.openxmlformats.org/officeDocument/2006/relationships/image" Target="../media/image47.jpeg"/><Relationship Id="rId4" Type="http://schemas.openxmlformats.org/officeDocument/2006/relationships/image" Target="../media/image46.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hyperlink" Target="mailto:rafiqkhusi@yahoo.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2.gif"/><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395536" y="332656"/>
            <a:ext cx="8352928" cy="6192688"/>
          </a:xfrm>
          <a:prstGeom prst="rect">
            <a:avLst/>
          </a:prstGeom>
          <a:solidFill>
            <a:schemeClr val="accent1">
              <a:lumMod val="20000"/>
              <a:lumOff val="8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11560" y="548680"/>
            <a:ext cx="7992888" cy="5832648"/>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31640" y="1196752"/>
            <a:ext cx="6696744" cy="4680520"/>
          </a:xfrm>
          <a:prstGeom prst="ellipse">
            <a:avLst/>
          </a:prstGeom>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75756" y="2242607"/>
            <a:ext cx="4428492" cy="3046988"/>
          </a:xfrm>
          <a:prstGeom prst="rect">
            <a:avLst/>
          </a:prstGeom>
          <a:noFill/>
        </p:spPr>
        <p:txBody>
          <a:bodyPr wrap="square">
            <a:spAutoFit/>
          </a:bodyPr>
          <a:lstStyle/>
          <a:p>
            <a:pPr algn="ctr" eaLnBrk="1" hangingPunct="1">
              <a:defRPr/>
            </a:pP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sym typeface="Wingdings"/>
              </a:rPr>
              <a:t>কন্টেন্টটি শ্রেণিতে ব্যবহারের পূর্বে এই স্লাইডটি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sym typeface="Wingdings"/>
              </a:rPr>
              <a:t>Hide</a:t>
            </a: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sym typeface="Wingdings"/>
              </a:rPr>
              <a:t> করে রাখুন।</a:t>
            </a:r>
          </a:p>
          <a:p>
            <a:pPr algn="ctr" eaLnBrk="1" hangingPunct="1">
              <a:defRPr/>
            </a:pPr>
            <a:endParaRPr lang="bn-BD"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sym typeface="Wingdings"/>
            </a:endParaRPr>
          </a:p>
          <a:p>
            <a:pPr algn="ctr" eaLnBrk="1" hangingPunct="1">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sym typeface="Wingdings"/>
              </a:rPr>
              <a:t>  </a:t>
            </a:r>
            <a:r>
              <a:rPr lang="bn-BD" sz="3200" dirty="0" smtClean="0">
                <a:ln w="18415" cmpd="sng">
                  <a:solidFill>
                    <a:srgbClr val="FFFF00"/>
                  </a:solidFill>
                  <a:prstDash val="solid"/>
                </a:ln>
                <a:solidFill>
                  <a:srgbClr val="1DF522"/>
                </a:solidFill>
                <a:effectLst>
                  <a:outerShdw blurRad="63500" dir="3600000" algn="tl" rotWithShape="0">
                    <a:srgbClr val="000000">
                      <a:alpha val="70000"/>
                    </a:srgbClr>
                  </a:outerShdw>
                </a:effectLst>
                <a:latin typeface="NikoshBAN" pitchFamily="2" charset="0"/>
                <a:cs typeface="NikoshBAN" pitchFamily="2" charset="0"/>
                <a:sym typeface="Wingdings"/>
              </a:rPr>
              <a:t>শিক্ষকবৃন্দ</a:t>
            </a:r>
            <a:r>
              <a:rPr lang="en-US" sz="3200" dirty="0" smtClean="0">
                <a:ln w="18415" cmpd="sng">
                  <a:solidFill>
                    <a:srgbClr val="FFFF00"/>
                  </a:solidFill>
                  <a:prstDash val="solid"/>
                </a:ln>
                <a:solidFill>
                  <a:srgbClr val="1DF522"/>
                </a:solidFill>
                <a:effectLst>
                  <a:outerShdw blurRad="63500" dir="3600000" algn="tl" rotWithShape="0">
                    <a:srgbClr val="000000">
                      <a:alpha val="70000"/>
                    </a:srgbClr>
                  </a:outerShdw>
                </a:effectLst>
                <a:latin typeface="NikoshBAN" pitchFamily="2" charset="0"/>
                <a:cs typeface="NikoshBAN" pitchFamily="2" charset="0"/>
                <a:sym typeface="Wingdings"/>
              </a:rPr>
              <a:t>,</a:t>
            </a:r>
            <a:r>
              <a:rPr lang="bn-BD" sz="3200" dirty="0" smtClean="0">
                <a:ln w="18415" cmpd="sng">
                  <a:solidFill>
                    <a:srgbClr val="FFFF00"/>
                  </a:solidFill>
                  <a:prstDash val="solid"/>
                </a:ln>
                <a:solidFill>
                  <a:srgbClr val="1DF522"/>
                </a:solidFill>
                <a:effectLst>
                  <a:outerShdw blurRad="63500" dir="3600000" algn="tl" rotWithShape="0">
                    <a:srgbClr val="000000">
                      <a:alpha val="70000"/>
                    </a:srgbClr>
                  </a:outerShdw>
                </a:effectLst>
                <a:latin typeface="NikoshBAN" pitchFamily="2" charset="0"/>
                <a:cs typeface="NikoshBAN" pitchFamily="2" charset="0"/>
                <a:sym typeface="Wingdings"/>
              </a:rPr>
              <a:t> স্লাইডগুলোর নিচের নোট থাকলে তা পড়ে নিয়ে </a:t>
            </a:r>
            <a:r>
              <a:rPr lang="en-US" sz="3200" dirty="0" smtClean="0">
                <a:ln w="18415" cmpd="sng">
                  <a:solidFill>
                    <a:srgbClr val="FFFF00"/>
                  </a:solidFill>
                  <a:prstDash val="solid"/>
                </a:ln>
                <a:solidFill>
                  <a:srgbClr val="1DF522"/>
                </a:solidFill>
                <a:effectLst>
                  <a:outerShdw blurRad="63500" dir="3600000" algn="tl" rotWithShape="0">
                    <a:srgbClr val="000000">
                      <a:alpha val="70000"/>
                    </a:srgbClr>
                  </a:outerShdw>
                </a:effectLst>
                <a:latin typeface="NikoshBAN" pitchFamily="2" charset="0"/>
                <a:cs typeface="NikoshBAN" pitchFamily="2" charset="0"/>
                <a:sym typeface="Wingdings"/>
              </a:rPr>
              <a:t>Show </a:t>
            </a:r>
            <a:r>
              <a:rPr lang="bn-BD" sz="3200" dirty="0" smtClean="0">
                <a:ln w="18415" cmpd="sng">
                  <a:solidFill>
                    <a:srgbClr val="FFFF00"/>
                  </a:solidFill>
                  <a:prstDash val="solid"/>
                </a:ln>
                <a:solidFill>
                  <a:srgbClr val="1DF522"/>
                </a:solidFill>
                <a:effectLst>
                  <a:outerShdw blurRad="63500" dir="3600000" algn="tl" rotWithShape="0">
                    <a:srgbClr val="000000">
                      <a:alpha val="70000"/>
                    </a:srgbClr>
                  </a:outerShdw>
                </a:effectLst>
                <a:latin typeface="NikoshBAN" pitchFamily="2" charset="0"/>
                <a:cs typeface="NikoshBAN" pitchFamily="2" charset="0"/>
                <a:sym typeface="Wingdings"/>
              </a:rPr>
              <a:t>করুন।</a:t>
            </a:r>
            <a:endParaRPr lang="bn-BD" sz="3200" dirty="0">
              <a:ln w="18415" cmpd="sng">
                <a:solidFill>
                  <a:srgbClr val="FFFF00"/>
                </a:solidFill>
                <a:prstDash val="solid"/>
              </a:ln>
              <a:solidFill>
                <a:srgbClr val="1DF522"/>
              </a:solidFill>
              <a:effectLst>
                <a:outerShdw blurRad="63500" dir="3600000" algn="tl" rotWithShape="0">
                  <a:srgbClr val="000000">
                    <a:alpha val="70000"/>
                  </a:srgbClr>
                </a:outerShdw>
              </a:effectLst>
              <a:latin typeface="NikoshBAN" pitchFamily="2" charset="0"/>
              <a:cs typeface="NikoshBAN" pitchFamily="2" charset="0"/>
              <a:sym typeface="Wingdings"/>
            </a:endParaRPr>
          </a:p>
        </p:txBody>
      </p:sp>
      <p:sp>
        <p:nvSpPr>
          <p:cNvPr id="6" name="TextBox 5"/>
          <p:cNvSpPr txBox="1"/>
          <p:nvPr/>
        </p:nvSpPr>
        <p:spPr>
          <a:xfrm rot="19186532">
            <a:off x="427555" y="1226710"/>
            <a:ext cx="2880320" cy="707886"/>
          </a:xfrm>
          <a:prstGeom prst="rect">
            <a:avLst/>
          </a:prstGeom>
          <a:noFill/>
        </p:spPr>
        <p:txBody>
          <a:bodyPr wrap="square" rtlCol="0">
            <a:spAutoFit/>
          </a:bodyPr>
          <a:lstStyle/>
          <a:p>
            <a:r>
              <a:rPr lang="bn-BD" sz="4000" i="1" u="sng" smtClean="0">
                <a:effectLst>
                  <a:outerShdw blurRad="38100" dist="38100" dir="2700000" algn="tl">
                    <a:srgbClr val="000000">
                      <a:alpha val="43137"/>
                    </a:srgbClr>
                  </a:outerShdw>
                </a:effectLst>
                <a:latin typeface="NikoshBAN" pitchFamily="2" charset="0"/>
                <a:cs typeface="NikoshBAN" pitchFamily="2" charset="0"/>
              </a:rPr>
              <a:t>নির্দেশনা </a:t>
            </a:r>
            <a:r>
              <a:rPr lang="bn-BD" sz="4000" i="1" u="sng" dirty="0" smtClean="0">
                <a:effectLst>
                  <a:outerShdw blurRad="38100" dist="38100" dir="2700000" algn="tl">
                    <a:srgbClr val="000000">
                      <a:alpha val="43137"/>
                    </a:srgbClr>
                  </a:outerShdw>
                </a:effectLst>
                <a:latin typeface="NikoshBAN" pitchFamily="2" charset="0"/>
                <a:cs typeface="NikoshBAN" pitchFamily="2" charset="0"/>
              </a:rPr>
              <a:t>স্লাইড</a:t>
            </a:r>
            <a:endParaRPr lang="en-US" sz="4000" i="1" u="sng" dirty="0">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326" y="5681011"/>
            <a:ext cx="7853114" cy="772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251520" y="227179"/>
            <a:ext cx="8640960" cy="6336704"/>
          </a:xfrm>
          <a:prstGeom prst="round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56" y="505546"/>
            <a:ext cx="3513896" cy="2635422"/>
          </a:xfrm>
          <a:prstGeom prst="rect">
            <a:avLst/>
          </a:prstGeom>
          <a:ln>
            <a:noFill/>
          </a:ln>
          <a:effectLst>
            <a:softEdge rad="112500"/>
          </a:effectLst>
        </p:spPr>
      </p:pic>
      <p:sp>
        <p:nvSpPr>
          <p:cNvPr id="4" name="TextBox 3"/>
          <p:cNvSpPr txBox="1"/>
          <p:nvPr/>
        </p:nvSpPr>
        <p:spPr>
          <a:xfrm>
            <a:off x="3131840" y="5807005"/>
            <a:ext cx="3168352" cy="646331"/>
          </a:xfrm>
          <a:prstGeom prst="rect">
            <a:avLst/>
          </a:prstGeom>
          <a:noFill/>
        </p:spPr>
        <p:txBody>
          <a:bodyPr wrap="square" rtlCol="0">
            <a:spAutoFit/>
          </a:bodyPr>
          <a:lstStyle/>
          <a:p>
            <a:pPr algn="ctr"/>
            <a:r>
              <a:rPr lang="bn-BD" sz="3600" u="sng" dirty="0">
                <a:effectLst>
                  <a:glow rad="228600">
                    <a:schemeClr val="accent1">
                      <a:satMod val="175000"/>
                      <a:alpha val="40000"/>
                    </a:schemeClr>
                  </a:glow>
                  <a:outerShdw blurRad="38100" dist="38100" dir="2700000" algn="tl">
                    <a:srgbClr val="000000">
                      <a:alpha val="43137"/>
                    </a:srgbClr>
                  </a:outerShdw>
                </a:effectLst>
                <a:latin typeface="NikoshBAN" pitchFamily="2" charset="0"/>
                <a:cs typeface="NikoshBAN" pitchFamily="2" charset="0"/>
              </a:rPr>
              <a:t>শুকনো </a:t>
            </a:r>
            <a:r>
              <a:rPr lang="bn-BD" sz="3600" u="sng" dirty="0" smtClean="0">
                <a:effectLst>
                  <a:glow rad="228600">
                    <a:schemeClr val="accent1">
                      <a:satMod val="175000"/>
                      <a:alpha val="40000"/>
                    </a:schemeClr>
                  </a:glow>
                  <a:outerShdw blurRad="38100" dist="38100" dir="2700000" algn="tl">
                    <a:srgbClr val="000000">
                      <a:alpha val="43137"/>
                    </a:srgbClr>
                  </a:outerShdw>
                </a:effectLst>
                <a:latin typeface="NikoshBAN" pitchFamily="2" charset="0"/>
                <a:cs typeface="NikoshBAN" pitchFamily="2" charset="0"/>
              </a:rPr>
              <a:t>বীজতলা</a:t>
            </a:r>
            <a:endParaRPr lang="en-US" sz="3600" u="sng" dirty="0">
              <a:effectLst>
                <a:glow rad="228600">
                  <a:schemeClr val="accent1">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565" y="643043"/>
            <a:ext cx="3334859" cy="2497925"/>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7696" y="3215445"/>
            <a:ext cx="3158480" cy="2373795"/>
          </a:xfrm>
          <a:prstGeom prst="rect">
            <a:avLst/>
          </a:prstGeom>
        </p:spPr>
      </p:pic>
    </p:spTree>
    <p:extLst>
      <p:ext uri="{BB962C8B-B14F-4D97-AF65-F5344CB8AC3E}">
        <p14:creationId xmlns:p14="http://schemas.microsoft.com/office/powerpoint/2010/main" val="25966783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153" y="260648"/>
            <a:ext cx="6840760" cy="5123967"/>
          </a:xfrm>
          <a:prstGeom prst="rect">
            <a:avLst/>
          </a:prstGeom>
          <a:ln>
            <a:noFill/>
          </a:ln>
          <a:effectLst>
            <a:softEdge rad="112500"/>
          </a:effectLst>
        </p:spPr>
      </p:pic>
      <p:sp>
        <p:nvSpPr>
          <p:cNvPr id="3" name="Rectangle 2"/>
          <p:cNvSpPr/>
          <p:nvPr/>
        </p:nvSpPr>
        <p:spPr>
          <a:xfrm>
            <a:off x="1213018" y="5589240"/>
            <a:ext cx="6781023" cy="646331"/>
          </a:xfrm>
          <a:prstGeom prst="rect">
            <a:avLst/>
          </a:prstGeom>
        </p:spPr>
        <p:txBody>
          <a:bodyPr wrap="none">
            <a:spAutoFit/>
          </a:bodyPr>
          <a:lstStyle/>
          <a:p>
            <a:pPr algn="ctr"/>
            <a:r>
              <a:rPr lang="bn-BD" sz="3600" u="sng" dirty="0">
                <a:ln>
                  <a:solidFill>
                    <a:schemeClr val="tx1"/>
                  </a:solidFill>
                </a:ln>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উদ্যান ফসলের </a:t>
            </a:r>
            <a:r>
              <a:rPr lang="bn-BD" sz="3600" u="sng" dirty="0" smtClean="0">
                <a:ln>
                  <a:solidFill>
                    <a:schemeClr val="tx1"/>
                  </a:solidFill>
                </a:ln>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বীজতলা</a:t>
            </a:r>
            <a:r>
              <a:rPr lang="bn-BD" sz="3600" u="sng" dirty="0">
                <a:ln>
                  <a:solidFill>
                    <a:schemeClr val="tx1"/>
                  </a:solidFill>
                </a:ln>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র</a:t>
            </a:r>
            <a:r>
              <a:rPr lang="bn-BD" sz="3600" u="sng" dirty="0" smtClean="0">
                <a:ln>
                  <a:solidFill>
                    <a:schemeClr val="tx1"/>
                  </a:solidFill>
                </a:ln>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 বেড তৈরি করা হচ্ছে</a:t>
            </a:r>
            <a:r>
              <a:rPr lang="en-US" sz="3600" u="sng" dirty="0" smtClean="0">
                <a:ln>
                  <a:solidFill>
                    <a:schemeClr val="tx1"/>
                  </a:solidFill>
                </a:ln>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a:t>
            </a:r>
            <a:endParaRPr lang="en-US" sz="3600" u="sng" dirty="0">
              <a:ln>
                <a:solidFill>
                  <a:schemeClr val="tx1"/>
                </a:solidFill>
              </a:ln>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198893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anim calcmode="lin" valueType="num">
                                      <p:cBhvr>
                                        <p:cTn id="10" dur="1000" fill="hold"/>
                                        <p:tgtEl>
                                          <p:spTgt spid="2"/>
                                        </p:tgtEl>
                                        <p:attrNameLst>
                                          <p:attrName>ppt_x</p:attrName>
                                        </p:attrNameLst>
                                      </p:cBhvr>
                                      <p:tavLst>
                                        <p:tav tm="0">
                                          <p:val>
                                            <p:fltVal val="0.5"/>
                                          </p:val>
                                        </p:tav>
                                        <p:tav tm="100000">
                                          <p:val>
                                            <p:strVal val="#ppt_x"/>
                                          </p:val>
                                        </p:tav>
                                      </p:tavLst>
                                    </p:anim>
                                    <p:anim calcmode="lin" valueType="num">
                                      <p:cBhvr>
                                        <p:cTn id="11" dur="1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29" y="908720"/>
            <a:ext cx="7080787" cy="4248472"/>
          </a:xfrm>
          <a:prstGeom prst="rect">
            <a:avLst/>
          </a:prstGeom>
        </p:spPr>
      </p:pic>
      <p:sp>
        <p:nvSpPr>
          <p:cNvPr id="7" name="TextBox 6"/>
          <p:cNvSpPr txBox="1"/>
          <p:nvPr/>
        </p:nvSpPr>
        <p:spPr>
          <a:xfrm>
            <a:off x="1259632" y="5445224"/>
            <a:ext cx="7128792" cy="707886"/>
          </a:xfrm>
          <a:prstGeom prst="rect">
            <a:avLst/>
          </a:prstGeom>
          <a:noFill/>
        </p:spPr>
        <p:txBody>
          <a:bodyPr wrap="square" rtlCol="0">
            <a:spAutoFit/>
            <a:scene3d>
              <a:camera prst="orthographicFront"/>
              <a:lightRig rig="threePt" dir="t"/>
            </a:scene3d>
            <a:sp3d extrusionH="57150">
              <a:bevelT w="69850" h="38100" prst="cross"/>
            </a:sp3d>
          </a:bodyPr>
          <a:lstStyle/>
          <a:p>
            <a:pPr algn="ctr"/>
            <a:r>
              <a:rPr lang="bn-BD" sz="4000" u="sng" dirty="0" smtClean="0">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rPr>
              <a:t>উদ্যান ফসলের বীজতলা</a:t>
            </a:r>
            <a:endParaRPr lang="en-US" sz="4000" u="sng" dirty="0">
              <a:effectLst>
                <a:glow rad="228600">
                  <a:schemeClr val="accent6">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3866983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547701" y="1484784"/>
            <a:ext cx="5231544" cy="3672408"/>
          </a:xfrm>
          <a:prstGeom prst="rect">
            <a:avLst/>
          </a:prstGeom>
          <a:solidFill>
            <a:schemeClr val="bg1">
              <a:lumMod val="85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835696" y="404664"/>
            <a:ext cx="5190845" cy="707886"/>
            <a:chOff x="2915816" y="404664"/>
            <a:chExt cx="5190845" cy="707886"/>
          </a:xfrm>
        </p:grpSpPr>
        <p:sp>
          <p:nvSpPr>
            <p:cNvPr id="5" name="Rectangle 4"/>
            <p:cNvSpPr/>
            <p:nvPr/>
          </p:nvSpPr>
          <p:spPr>
            <a:xfrm>
              <a:off x="2915816" y="404664"/>
              <a:ext cx="5190845" cy="707886"/>
            </a:xfrm>
            <a:prstGeom prst="rect">
              <a:avLst/>
            </a:prstGeom>
          </p:spPr>
          <p:txBody>
            <a:bodyPr wrap="none">
              <a:spAutoFit/>
            </a:bodyPr>
            <a:lstStyle/>
            <a:p>
              <a:r>
                <a:rPr lang="bn-BD" sz="4000" dirty="0" smtClean="0">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আদর্শ উদ্যান বীজতলার কাঠামো</a:t>
              </a:r>
              <a:endParaRPr lang="en-US" sz="4000" dirty="0">
                <a:effectLst>
                  <a:glow rad="228600">
                    <a:schemeClr val="accent5">
                      <a:satMod val="175000"/>
                      <a:alpha val="40000"/>
                    </a:schemeClr>
                  </a:glow>
                  <a:outerShdw blurRad="38100" dist="38100" dir="2700000" algn="tl">
                    <a:srgbClr val="000000">
                      <a:alpha val="43137"/>
                    </a:srgbClr>
                  </a:outerShdw>
                </a:effectLst>
              </a:endParaRPr>
            </a:p>
          </p:txBody>
        </p:sp>
        <p:cxnSp>
          <p:nvCxnSpPr>
            <p:cNvPr id="7" name="Straight Connector 6"/>
            <p:cNvCxnSpPr/>
            <p:nvPr/>
          </p:nvCxnSpPr>
          <p:spPr>
            <a:xfrm>
              <a:off x="3059832" y="1052736"/>
              <a:ext cx="4896544" cy="0"/>
            </a:xfrm>
            <a:prstGeom prst="line">
              <a:avLst/>
            </a:prstGeom>
          </p:spPr>
          <p:style>
            <a:lnRef idx="3">
              <a:schemeClr val="accent1"/>
            </a:lnRef>
            <a:fillRef idx="0">
              <a:schemeClr val="accent1"/>
            </a:fillRef>
            <a:effectRef idx="2">
              <a:schemeClr val="accent1"/>
            </a:effectRef>
            <a:fontRef idx="minor">
              <a:schemeClr val="tx1"/>
            </a:fontRef>
          </p:style>
        </p:cxnSp>
      </p:grpSp>
      <p:cxnSp>
        <p:nvCxnSpPr>
          <p:cNvPr id="27" name="Straight Arrow Connector 26"/>
          <p:cNvCxnSpPr/>
          <p:nvPr/>
        </p:nvCxnSpPr>
        <p:spPr>
          <a:xfrm flipH="1">
            <a:off x="1907704" y="1808820"/>
            <a:ext cx="1" cy="3079515"/>
          </a:xfrm>
          <a:prstGeom prst="straightConnector1">
            <a:avLst/>
          </a:prstGeom>
          <a:ln w="57150">
            <a:headEnd type="arrow"/>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a:off x="1187699" y="3068960"/>
            <a:ext cx="720005" cy="7200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0" name="TextBox 29"/>
          <p:cNvSpPr txBox="1"/>
          <p:nvPr/>
        </p:nvSpPr>
        <p:spPr>
          <a:xfrm rot="16370430">
            <a:off x="128491" y="2838301"/>
            <a:ext cx="1614208"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2800" dirty="0" smtClean="0">
                <a:effectLst>
                  <a:outerShdw blurRad="38100" dist="38100" dir="2700000" algn="tl">
                    <a:srgbClr val="000000">
                      <a:alpha val="43137"/>
                    </a:srgbClr>
                  </a:outerShdw>
                </a:effectLst>
                <a:latin typeface="NikoshBAN" pitchFamily="2" charset="0"/>
                <a:cs typeface="NikoshBAN" pitchFamily="2" charset="0"/>
              </a:rPr>
              <a:t>৩ মিটার</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cxnSp>
        <p:nvCxnSpPr>
          <p:cNvPr id="32" name="Straight Arrow Connector 31"/>
          <p:cNvCxnSpPr/>
          <p:nvPr/>
        </p:nvCxnSpPr>
        <p:spPr>
          <a:xfrm>
            <a:off x="5134425" y="4889409"/>
            <a:ext cx="1093759"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519286" y="4888335"/>
            <a:ext cx="162018" cy="7729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702523" y="5661248"/>
            <a:ext cx="1547664"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BD" sz="2800" dirty="0" smtClean="0">
                <a:effectLst>
                  <a:outerShdw blurRad="38100" dist="38100" dir="2700000" algn="tl">
                    <a:srgbClr val="000000">
                      <a:alpha val="43137"/>
                    </a:srgbClr>
                  </a:outerShdw>
                </a:effectLst>
                <a:latin typeface="NikoshBAN" pitchFamily="2" charset="0"/>
                <a:cs typeface="NikoshBAN" pitchFamily="2" charset="0"/>
              </a:rPr>
              <a:t>১ মিটার</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cxnSp>
        <p:nvCxnSpPr>
          <p:cNvPr id="37" name="Straight Arrow Connector 36"/>
          <p:cNvCxnSpPr/>
          <p:nvPr/>
        </p:nvCxnSpPr>
        <p:spPr>
          <a:xfrm>
            <a:off x="3081318" y="4849009"/>
            <a:ext cx="698594" cy="20151"/>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235819" y="4888335"/>
            <a:ext cx="184053" cy="7930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32765" y="5681399"/>
            <a:ext cx="154766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bn-BD" sz="2800" dirty="0" smtClean="0">
                <a:effectLst>
                  <a:outerShdw blurRad="38100" dist="38100" dir="2700000" algn="tl">
                    <a:srgbClr val="000000">
                      <a:alpha val="43137"/>
                    </a:srgbClr>
                  </a:outerShdw>
                </a:effectLst>
                <a:latin typeface="NikoshBAN" pitchFamily="2" charset="0"/>
                <a:cs typeface="NikoshBAN" pitchFamily="2" charset="0"/>
              </a:rPr>
              <a:t>৫০ সে.মি</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43" name="TextBox 42"/>
          <p:cNvSpPr txBox="1"/>
          <p:nvPr/>
        </p:nvSpPr>
        <p:spPr>
          <a:xfrm rot="16200000">
            <a:off x="2892673" y="3760729"/>
            <a:ext cx="1043608"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নালা</a:t>
            </a:r>
            <a:endParaRPr lang="en-US" sz="2800" dirty="0">
              <a:latin typeface="NikoshBAN" pitchFamily="2" charset="0"/>
              <a:cs typeface="NikoshBAN" pitchFamily="2" charset="0"/>
            </a:endParaRPr>
          </a:p>
        </p:txBody>
      </p:sp>
      <p:cxnSp>
        <p:nvCxnSpPr>
          <p:cNvPr id="3" name="Straight Arrow Connector 2"/>
          <p:cNvCxnSpPr/>
          <p:nvPr/>
        </p:nvCxnSpPr>
        <p:spPr>
          <a:xfrm flipH="1">
            <a:off x="6300192" y="2564904"/>
            <a:ext cx="958107"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9" name="Isosceles Triangle 8"/>
          <p:cNvSpPr/>
          <p:nvPr/>
        </p:nvSpPr>
        <p:spPr>
          <a:xfrm>
            <a:off x="6948264" y="1268760"/>
            <a:ext cx="1944216" cy="2120120"/>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800" dirty="0" smtClean="0">
                <a:effectLst>
                  <a:outerShdw blurRad="38100" dist="38100" dir="2700000" algn="tl">
                    <a:srgbClr val="000000">
                      <a:alpha val="43137"/>
                    </a:srgbClr>
                  </a:outerShdw>
                </a:effectLst>
                <a:latin typeface="NikoshBAN" pitchFamily="2" charset="0"/>
                <a:cs typeface="NikoshBAN" pitchFamily="2" charset="0"/>
              </a:rPr>
              <a:t>উচ্চতা- ১০ সে.মি</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18859" t="13341" r="20008" b="8974"/>
          <a:stretch/>
        </p:blipFill>
        <p:spPr>
          <a:xfrm>
            <a:off x="2041705" y="1808820"/>
            <a:ext cx="1149871" cy="2930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18859" t="13341" r="20008" b="8974"/>
          <a:stretch/>
        </p:blipFill>
        <p:spPr>
          <a:xfrm>
            <a:off x="3582878" y="1808820"/>
            <a:ext cx="1149871" cy="2930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18859" t="13341" r="20008" b="8974"/>
          <a:stretch/>
        </p:blipFill>
        <p:spPr>
          <a:xfrm>
            <a:off x="5131825" y="1824975"/>
            <a:ext cx="1149871" cy="2930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496595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par>
                                <p:cTn id="17" presetID="53" presetClass="entr" presetSubtype="16"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arn(inVertical)">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right)">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p:cTn id="77" dur="500" fill="hold"/>
                                        <p:tgtEl>
                                          <p:spTgt spid="37"/>
                                        </p:tgtEl>
                                        <p:attrNameLst>
                                          <p:attrName>ppt_w</p:attrName>
                                        </p:attrNameLst>
                                      </p:cBhvr>
                                      <p:tavLst>
                                        <p:tav tm="0">
                                          <p:val>
                                            <p:fltVal val="0"/>
                                          </p:val>
                                        </p:tav>
                                        <p:tav tm="100000">
                                          <p:val>
                                            <p:strVal val="#ppt_w"/>
                                          </p:val>
                                        </p:tav>
                                      </p:tavLst>
                                    </p:anim>
                                    <p:anim calcmode="lin" valueType="num">
                                      <p:cBhvr>
                                        <p:cTn id="78" dur="500" fill="hold"/>
                                        <p:tgtEl>
                                          <p:spTgt spid="37"/>
                                        </p:tgtEl>
                                        <p:attrNameLst>
                                          <p:attrName>ppt_h</p:attrName>
                                        </p:attrNameLst>
                                      </p:cBhvr>
                                      <p:tavLst>
                                        <p:tav tm="0">
                                          <p:val>
                                            <p:fltVal val="0"/>
                                          </p:val>
                                        </p:tav>
                                        <p:tav tm="100000">
                                          <p:val>
                                            <p:strVal val="#ppt_h"/>
                                          </p:val>
                                        </p:tav>
                                      </p:tavLst>
                                    </p:anim>
                                    <p:animEffect transition="in" filter="fade">
                                      <p:cBhvr>
                                        <p:cTn id="79" dur="500"/>
                                        <p:tgtEl>
                                          <p:spTgt spid="37"/>
                                        </p:tgtEl>
                                      </p:cBhvr>
                                    </p:animEffect>
                                  </p:childTnLst>
                                </p:cTn>
                              </p:par>
                            </p:childTnLst>
                          </p:cTn>
                        </p:par>
                        <p:par>
                          <p:cTn id="80" fill="hold">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randombar(horizontal)">
                                      <p:cBhvr>
                                        <p:cTn id="9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P spid="36" grpId="0" animBg="1"/>
      <p:bldP spid="39" grpId="0" animBg="1"/>
      <p:bldP spid="43"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900" y="1574986"/>
            <a:ext cx="3738100" cy="2487535"/>
          </a:xfrm>
          <a:prstGeom prst="rect">
            <a:avLst/>
          </a:prstGeom>
        </p:spPr>
      </p:pic>
      <p:sp>
        <p:nvSpPr>
          <p:cNvPr id="6" name="TextBox 5"/>
          <p:cNvSpPr txBox="1"/>
          <p:nvPr/>
        </p:nvSpPr>
        <p:spPr>
          <a:xfrm>
            <a:off x="2987824" y="601524"/>
            <a:ext cx="3168352" cy="523220"/>
          </a:xfrm>
          <a:prstGeom prst="rect">
            <a:avLst/>
          </a:prstGeom>
        </p:spPr>
        <p:style>
          <a:lnRef idx="0">
            <a:schemeClr val="dk1"/>
          </a:lnRef>
          <a:fillRef idx="3">
            <a:schemeClr val="dk1"/>
          </a:fillRef>
          <a:effectRef idx="3">
            <a:schemeClr val="dk1"/>
          </a:effectRef>
          <a:fontRef idx="minor">
            <a:schemeClr val="lt1"/>
          </a:fontRef>
        </p:style>
        <p:txBody>
          <a:bodyPr wrap="square" rtlCol="0">
            <a:prstTxWarp prst="textPlain">
              <a:avLst/>
            </a:prstTxWarp>
            <a:spAutoFit/>
          </a:bodyPr>
          <a:lstStyle/>
          <a:p>
            <a:pPr algn="ctr"/>
            <a:r>
              <a:rPr lang="bn-BD" sz="2800" i="1" u="sng" dirty="0" smtClean="0">
                <a:effectLst>
                  <a:outerShdw blurRad="38100" dist="38100" dir="2700000" algn="tl">
                    <a:srgbClr val="000000">
                      <a:alpha val="43137"/>
                    </a:srgbClr>
                  </a:outerShdw>
                </a:effectLst>
                <a:latin typeface="NikoshBAN" pitchFamily="2" charset="0"/>
                <a:cs typeface="NikoshBAN" pitchFamily="2" charset="0"/>
              </a:rPr>
              <a:t>জোড়ায় কাজ</a:t>
            </a:r>
            <a:endParaRPr lang="en-US" sz="2800" i="1" u="sng" dirty="0">
              <a:effectLst>
                <a:outerShdw blurRad="38100" dist="38100" dir="2700000" algn="tl">
                  <a:srgbClr val="000000">
                    <a:alpha val="43137"/>
                  </a:srgbClr>
                </a:outerShdw>
              </a:effectLst>
              <a:latin typeface="NikoshBAN" pitchFamily="2" charset="0"/>
              <a:cs typeface="NikoshBAN"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7493" y="1488267"/>
            <a:ext cx="3465257" cy="2585615"/>
          </a:xfrm>
          <a:prstGeom prst="rect">
            <a:avLst/>
          </a:prstGeom>
        </p:spPr>
      </p:pic>
      <p:sp>
        <p:nvSpPr>
          <p:cNvPr id="8" name="TextBox 7"/>
          <p:cNvSpPr txBox="1"/>
          <p:nvPr/>
        </p:nvSpPr>
        <p:spPr>
          <a:xfrm>
            <a:off x="1979712" y="4221089"/>
            <a:ext cx="129614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চিত্র- ক</a:t>
            </a:r>
            <a:endParaRPr lang="en-US" sz="3200" dirty="0">
              <a:latin typeface="NikoshBAN" pitchFamily="2" charset="0"/>
              <a:cs typeface="NikoshBAN" pitchFamily="2" charset="0"/>
            </a:endParaRPr>
          </a:p>
        </p:txBody>
      </p:sp>
      <p:sp>
        <p:nvSpPr>
          <p:cNvPr id="9" name="TextBox 8"/>
          <p:cNvSpPr txBox="1"/>
          <p:nvPr/>
        </p:nvSpPr>
        <p:spPr>
          <a:xfrm>
            <a:off x="6156176" y="4149080"/>
            <a:ext cx="151216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চিত্র- খ</a:t>
            </a:r>
            <a:endParaRPr lang="en-US" sz="3200" dirty="0">
              <a:latin typeface="NikoshBAN" pitchFamily="2" charset="0"/>
              <a:cs typeface="NikoshBAN" pitchFamily="2" charset="0"/>
            </a:endParaRPr>
          </a:p>
        </p:txBody>
      </p:sp>
      <p:sp>
        <p:nvSpPr>
          <p:cNvPr id="10" name="Rectangle 9"/>
          <p:cNvSpPr/>
          <p:nvPr/>
        </p:nvSpPr>
        <p:spPr>
          <a:xfrm>
            <a:off x="1420485" y="5097378"/>
            <a:ext cx="6607899" cy="707886"/>
          </a:xfrm>
          <a:prstGeom prst="rect">
            <a:avLst/>
          </a:prstGeom>
          <a:noFill/>
        </p:spPr>
        <p:txBody>
          <a:bodyPr wrap="none" lIns="91440" tIns="45720" rIns="91440" bIns="45720">
            <a:spAutoFit/>
          </a:bodyPr>
          <a:lstStyle/>
          <a:p>
            <a:pPr algn="ctr"/>
            <a:r>
              <a:rPr lang="bn-BD" sz="4000" b="1" u="sng" cap="none" spc="0" dirty="0" smtClean="0">
                <a:ln w="1905"/>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চিত্র-ক এবং খ এর মধ্যে পাথর্ক্য ক</a:t>
            </a:r>
            <a:r>
              <a:rPr lang="en-US" sz="4000" b="1" u="sng" cap="none" spc="0" dirty="0" smtClean="0">
                <a:ln w="1905"/>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a:t>
            </a:r>
            <a:r>
              <a:rPr lang="bn-BD" sz="4000" b="1" u="sng" cap="none" spc="0" dirty="0" smtClean="0">
                <a:ln w="1905"/>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 ক</a:t>
            </a:r>
            <a:r>
              <a:rPr lang="en-US" sz="4000" b="1" u="sng" cap="none" spc="0" dirty="0" smtClean="0">
                <a:ln w="1905"/>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a:t>
            </a:r>
            <a:r>
              <a:rPr lang="bn-BD" sz="4000" b="1" u="sng" cap="none" spc="0" dirty="0" smtClean="0">
                <a:ln w="1905"/>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rPr>
              <a:t> ?</a:t>
            </a:r>
            <a:endParaRPr lang="en-US" sz="4000" b="1" u="sng" cap="none" spc="0" dirty="0">
              <a:ln w="1905"/>
              <a:effectLst>
                <a:glow rad="228600">
                  <a:schemeClr val="accent5">
                    <a:satMod val="175000"/>
                    <a:alpha val="40000"/>
                  </a:schemeClr>
                </a:glow>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63743227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3000">
              <a:schemeClr val="bg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212" y="476672"/>
            <a:ext cx="2141652" cy="139438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875" y="4523281"/>
            <a:ext cx="2143317" cy="160541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5140" y="4523281"/>
            <a:ext cx="2141652" cy="1604172"/>
          </a:xfrm>
          <a:prstGeom prst="rect">
            <a:avLst/>
          </a:prstGeom>
        </p:spPr>
      </p:pic>
      <p:sp>
        <p:nvSpPr>
          <p:cNvPr id="14" name="TextBox 13"/>
          <p:cNvSpPr txBox="1"/>
          <p:nvPr/>
        </p:nvSpPr>
        <p:spPr>
          <a:xfrm>
            <a:off x="1118949" y="1844824"/>
            <a:ext cx="2141652" cy="400110"/>
          </a:xfrm>
          <a:prstGeom prst="rect">
            <a:avLst/>
          </a:prstGeom>
          <a:noFill/>
        </p:spPr>
        <p:txBody>
          <a:bodyPr wrap="square" rtlCol="0">
            <a:spAutoFit/>
          </a:bodyP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কম্পো</a:t>
            </a:r>
            <a:r>
              <a:rPr lang="en-US" sz="2000" dirty="0" err="1" smtClean="0">
                <a:effectLst>
                  <a:outerShdw blurRad="38100" dist="38100" dir="2700000" algn="tl">
                    <a:srgbClr val="000000">
                      <a:alpha val="43137"/>
                    </a:srgbClr>
                  </a:outerShdw>
                </a:effectLst>
                <a:latin typeface="NikoshBAN" pitchFamily="2" charset="0"/>
                <a:cs typeface="NikoshBAN" pitchFamily="2" charset="0"/>
              </a:rPr>
              <a:t>স্ট</a:t>
            </a:r>
            <a:r>
              <a:rPr lang="bn-BD" sz="2000" dirty="0" smtClean="0">
                <a:effectLst>
                  <a:outerShdw blurRad="38100" dist="38100" dir="2700000" algn="tl">
                    <a:srgbClr val="000000">
                      <a:alpha val="43137"/>
                    </a:srgbClr>
                  </a:outerShdw>
                </a:effectLst>
                <a:latin typeface="NikoshBAN" pitchFamily="2" charset="0"/>
                <a:cs typeface="NikoshBAN" pitchFamily="2" charset="0"/>
              </a:rPr>
              <a:t> সার ২৫ কেজি</a:t>
            </a:r>
            <a:endParaRPr lang="en-US" sz="2000" dirty="0">
              <a:effectLst>
                <a:outerShdw blurRad="38100" dist="38100" dir="2700000" algn="tl">
                  <a:srgbClr val="000000">
                    <a:alpha val="43137"/>
                  </a:srgbClr>
                </a:outerShdw>
              </a:effectLst>
              <a:latin typeface="NikoshBAN" pitchFamily="2" charset="0"/>
              <a:cs typeface="NikoshBAN" pitchFamily="2" charset="0"/>
            </a:endParaRPr>
          </a:p>
        </p:txBody>
      </p:sp>
      <p:sp>
        <p:nvSpPr>
          <p:cNvPr id="15" name="TextBox 14"/>
          <p:cNvSpPr txBox="1"/>
          <p:nvPr/>
        </p:nvSpPr>
        <p:spPr>
          <a:xfrm>
            <a:off x="1603280" y="6182013"/>
            <a:ext cx="2232248" cy="523220"/>
          </a:xfrm>
          <a:prstGeom prst="rect">
            <a:avLst/>
          </a:prstGeom>
          <a:noFill/>
        </p:spPr>
        <p:txBody>
          <a:bodyPr wrap="square" rtlCol="0">
            <a:spAutoFit/>
          </a:bodyPr>
          <a:lstStyle/>
          <a:p>
            <a:pPr algn="ctr"/>
            <a:r>
              <a:rPr lang="bn-BD" sz="28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ইউরিয়া- ১৫০ গ্রাম</a:t>
            </a:r>
            <a:endParaRPr lang="en-US" sz="28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6" name="TextBox 15"/>
          <p:cNvSpPr txBox="1"/>
          <p:nvPr/>
        </p:nvSpPr>
        <p:spPr>
          <a:xfrm>
            <a:off x="3980112" y="6182638"/>
            <a:ext cx="2232248" cy="523220"/>
          </a:xfrm>
          <a:prstGeom prst="rect">
            <a:avLst/>
          </a:prstGeom>
          <a:noFill/>
        </p:spPr>
        <p:txBody>
          <a:bodyPr wrap="square" rtlCol="0">
            <a:spAutoFit/>
          </a:bodyPr>
          <a:lstStyle/>
          <a:p>
            <a:pPr algn="ctr"/>
            <a:r>
              <a:rPr lang="bn-BD" sz="28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টিএসপি- ১০০ গ্রাম</a:t>
            </a:r>
            <a:endParaRPr lang="en-US" sz="28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7163" y="4523282"/>
            <a:ext cx="2017285" cy="1604171"/>
          </a:xfrm>
          <a:prstGeom prst="rect">
            <a:avLst/>
          </a:prstGeom>
        </p:spPr>
      </p:pic>
      <p:sp>
        <p:nvSpPr>
          <p:cNvPr id="18" name="TextBox 17"/>
          <p:cNvSpPr txBox="1"/>
          <p:nvPr/>
        </p:nvSpPr>
        <p:spPr>
          <a:xfrm>
            <a:off x="6372200" y="6165304"/>
            <a:ext cx="2232248" cy="523220"/>
          </a:xfrm>
          <a:prstGeom prst="rect">
            <a:avLst/>
          </a:prstGeom>
          <a:noFill/>
        </p:spPr>
        <p:txBody>
          <a:bodyPr wrap="square" rtlCol="0">
            <a:spAutoFit/>
          </a:bodyPr>
          <a:lstStyle/>
          <a:p>
            <a:pPr algn="ctr"/>
            <a:r>
              <a:rPr lang="bn-BD" sz="2800" dirty="0" smtClean="0">
                <a:solidFill>
                  <a:srgbClr val="0070C0"/>
                </a:solidFill>
                <a:latin typeface="NikoshBAN" pitchFamily="2" charset="0"/>
                <a:cs typeface="NikoshBAN" pitchFamily="2" charset="0"/>
              </a:rPr>
              <a:t>এমপি- ১০০ গ্রাম</a:t>
            </a:r>
            <a:endParaRPr lang="en-US" sz="2800" dirty="0">
              <a:solidFill>
                <a:srgbClr val="0070C0"/>
              </a:solidFill>
              <a:latin typeface="NikoshBAN" pitchFamily="2" charset="0"/>
              <a:cs typeface="NikoshBAN" pitchFamily="2"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3430" y="476672"/>
            <a:ext cx="2040698" cy="1435407"/>
          </a:xfrm>
          <a:prstGeom prst="rect">
            <a:avLst/>
          </a:prstGeom>
        </p:spPr>
      </p:pic>
      <p:sp>
        <p:nvSpPr>
          <p:cNvPr id="3" name="TextBox 2"/>
          <p:cNvSpPr txBox="1"/>
          <p:nvPr/>
        </p:nvSpPr>
        <p:spPr>
          <a:xfrm>
            <a:off x="3683430" y="1871057"/>
            <a:ext cx="1982378" cy="370682"/>
          </a:xfrm>
          <a:prstGeom prst="rect">
            <a:avLst/>
          </a:prstGeom>
          <a:noFill/>
        </p:spPr>
        <p:txBody>
          <a:bodyPr wrap="square" rtlCol="0">
            <a:spAutoFit/>
          </a:bodyPr>
          <a:lstStyle/>
          <a:p>
            <a:pPr algn="ctr"/>
            <a:r>
              <a:rPr lang="bn-BD" dirty="0" smtClean="0">
                <a:latin typeface="NikoshBAN" pitchFamily="2" charset="0"/>
                <a:cs typeface="NikoshBAN" pitchFamily="2" charset="0"/>
              </a:rPr>
              <a:t>গোবর</a:t>
            </a:r>
            <a:endParaRPr lang="en-US" dirty="0">
              <a:latin typeface="NikoshBAN" pitchFamily="2" charset="0"/>
              <a:cs typeface="NikoshBAN" pitchFamily="2" charset="0"/>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2672" y="476672"/>
            <a:ext cx="2571776" cy="1394385"/>
          </a:xfrm>
          <a:prstGeom prst="rect">
            <a:avLst/>
          </a:prstGeom>
        </p:spPr>
      </p:pic>
      <p:sp>
        <p:nvSpPr>
          <p:cNvPr id="19" name="TextBox 18"/>
          <p:cNvSpPr txBox="1"/>
          <p:nvPr/>
        </p:nvSpPr>
        <p:spPr>
          <a:xfrm>
            <a:off x="6123429" y="1871057"/>
            <a:ext cx="1982378" cy="370682"/>
          </a:xfrm>
          <a:prstGeom prst="rect">
            <a:avLst/>
          </a:prstGeom>
          <a:noFill/>
        </p:spPr>
        <p:txBody>
          <a:bodyPr wrap="square" rtlCol="0">
            <a:spAutoFit/>
          </a:bodyPr>
          <a:lstStyle/>
          <a:p>
            <a:pPr algn="ctr"/>
            <a:r>
              <a:rPr lang="bn-BD" dirty="0" smtClean="0">
                <a:latin typeface="NikoshBAN" pitchFamily="2" charset="0"/>
                <a:cs typeface="NikoshBAN" pitchFamily="2" charset="0"/>
              </a:rPr>
              <a:t>খামারজাত সার</a:t>
            </a:r>
            <a:endParaRPr lang="en-US" dirty="0">
              <a:latin typeface="NikoshBAN" pitchFamily="2" charset="0"/>
              <a:cs typeface="NikoshBAN" pitchFamily="2" charset="0"/>
            </a:endParaRPr>
          </a:p>
        </p:txBody>
      </p:sp>
      <p:sp>
        <p:nvSpPr>
          <p:cNvPr id="5" name="Teardrop 4"/>
          <p:cNvSpPr/>
          <p:nvPr/>
        </p:nvSpPr>
        <p:spPr>
          <a:xfrm>
            <a:off x="251520" y="980727"/>
            <a:ext cx="867429" cy="890329"/>
          </a:xfrm>
          <a:prstGeom prst="teardrop">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জৈব সার</a:t>
            </a:r>
            <a:endParaRPr lang="en-US" sz="2000" dirty="0">
              <a:effectLst>
                <a:outerShdw blurRad="38100" dist="38100" dir="2700000" algn="tl">
                  <a:srgbClr val="000000">
                    <a:alpha val="43137"/>
                  </a:srgbClr>
                </a:outerShdw>
              </a:effectLst>
              <a:latin typeface="NikoshBAN" pitchFamily="2" charset="0"/>
              <a:cs typeface="NikoshBAN" pitchFamily="2" charset="0"/>
            </a:endParaRPr>
          </a:p>
        </p:txBody>
      </p:sp>
      <p:sp>
        <p:nvSpPr>
          <p:cNvPr id="20" name="Teardrop 19"/>
          <p:cNvSpPr/>
          <p:nvPr/>
        </p:nvSpPr>
        <p:spPr>
          <a:xfrm>
            <a:off x="259954" y="4880203"/>
            <a:ext cx="1388624" cy="890329"/>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রাসায়নিক সার</a:t>
            </a:r>
            <a:endParaRPr lang="en-US" sz="20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0945" y="2446734"/>
            <a:ext cx="2802484" cy="1774354"/>
          </a:xfrm>
          <a:prstGeom prst="rect">
            <a:avLst/>
          </a:prstGeom>
        </p:spPr>
      </p:pic>
    </p:spTree>
    <p:extLst>
      <p:ext uri="{BB962C8B-B14F-4D97-AF65-F5344CB8AC3E}">
        <p14:creationId xmlns:p14="http://schemas.microsoft.com/office/powerpoint/2010/main" val="417493724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style.rotation</p:attrName>
                                        </p:attrNameLst>
                                      </p:cBhvr>
                                      <p:tavLst>
                                        <p:tav tm="0">
                                          <p:val>
                                            <p:fltVal val="90"/>
                                          </p:val>
                                        </p:tav>
                                        <p:tav tm="100000">
                                          <p:val>
                                            <p:fltVal val="0"/>
                                          </p:val>
                                        </p:tav>
                                      </p:tavLst>
                                    </p:anim>
                                    <p:animEffect transition="in" filter="fade">
                                      <p:cBhvr>
                                        <p:cTn id="56" dur="10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par>
                                <p:cTn id="69" presetID="53" presetClass="entr" presetSubtype="16"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arn(inVertical)">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3" grpId="0"/>
      <p:bldP spid="19" grpId="0"/>
      <p:bldP spid="5"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un 6"/>
          <p:cNvSpPr/>
          <p:nvPr/>
        </p:nvSpPr>
        <p:spPr>
          <a:xfrm>
            <a:off x="0" y="0"/>
            <a:ext cx="9144000" cy="6858000"/>
          </a:xfrm>
          <a:prstGeom prst="sun">
            <a:avLst>
              <a:gd name="adj" fmla="val 125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262606977"/>
              </p:ext>
            </p:extLst>
          </p:nvPr>
        </p:nvGraphicFramePr>
        <p:xfrm>
          <a:off x="1907704" y="1700810"/>
          <a:ext cx="5544616" cy="3384373"/>
        </p:xfrm>
        <a:graphic>
          <a:graphicData uri="http://schemas.openxmlformats.org/drawingml/2006/table">
            <a:tbl>
              <a:tblPr firstRow="1" bandRow="1">
                <a:tableStyleId>{F5AB1C69-6EDB-4FF4-983F-18BD219EF322}</a:tableStyleId>
              </a:tblPr>
              <a:tblGrid>
                <a:gridCol w="2851517"/>
                <a:gridCol w="2693099"/>
              </a:tblGrid>
              <a:tr h="593263">
                <a:tc>
                  <a:txBody>
                    <a:bodyPr/>
                    <a:lstStyle/>
                    <a:p>
                      <a:pPr algn="ctr"/>
                      <a:r>
                        <a:rPr lang="bn-BD" sz="2400" dirty="0" smtClean="0">
                          <a:effectLst>
                            <a:outerShdw blurRad="38100" dist="38100" dir="2700000" algn="tl">
                              <a:srgbClr val="000000">
                                <a:alpha val="43137"/>
                              </a:srgbClr>
                            </a:outerShdw>
                          </a:effectLst>
                          <a:latin typeface="NikoshBAN" pitchFamily="2" charset="0"/>
                          <a:cs typeface="NikoshBAN" pitchFamily="2" charset="0"/>
                        </a:rPr>
                        <a:t>সবজির</a:t>
                      </a:r>
                      <a:r>
                        <a:rPr lang="bn-BD" sz="2400" baseline="0" dirty="0" smtClean="0">
                          <a:effectLst>
                            <a:outerShdw blurRad="38100" dist="38100" dir="2700000" algn="tl">
                              <a:srgbClr val="000000">
                                <a:alpha val="43137"/>
                              </a:srgbClr>
                            </a:outerShdw>
                          </a:effectLst>
                          <a:latin typeface="NikoshBAN" pitchFamily="2" charset="0"/>
                          <a:cs typeface="NikoshBAN" pitchFamily="2" charset="0"/>
                        </a:rPr>
                        <a:t>  নাম</a:t>
                      </a:r>
                      <a:endParaRPr lang="en-US" sz="2400"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algn="ctr"/>
                      <a:r>
                        <a:rPr lang="bn-BD" sz="2400" dirty="0" smtClean="0">
                          <a:effectLst>
                            <a:outerShdw blurRad="38100" dist="38100" dir="2700000" algn="tl">
                              <a:srgbClr val="000000">
                                <a:alpha val="43137"/>
                              </a:srgbClr>
                            </a:outerShdw>
                          </a:effectLst>
                          <a:latin typeface="NikoshBAN" pitchFamily="2" charset="0"/>
                          <a:cs typeface="NikoshBAN" pitchFamily="2" charset="0"/>
                        </a:rPr>
                        <a:t>বীজ বপনের হার (গ্রাম)</a:t>
                      </a:r>
                      <a:endParaRPr lang="en-US" sz="2400" dirty="0">
                        <a:effectLst>
                          <a:outerShdw blurRad="38100" dist="38100" dir="2700000" algn="tl">
                            <a:srgbClr val="000000">
                              <a:alpha val="43137"/>
                            </a:srgbClr>
                          </a:outerShdw>
                        </a:effectLst>
                        <a:latin typeface="NikoshBAN" pitchFamily="2" charset="0"/>
                        <a:cs typeface="NikoshBAN" pitchFamily="2" charset="0"/>
                      </a:endParaRPr>
                    </a:p>
                  </a:txBody>
                  <a:tcPr/>
                </a:tc>
              </a:tr>
              <a:tr h="558222">
                <a:tc>
                  <a:txBody>
                    <a:bodyP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ফুলকপি,</a:t>
                      </a:r>
                      <a:r>
                        <a:rPr lang="bn-BD" sz="2000" baseline="0" dirty="0" smtClean="0">
                          <a:effectLst>
                            <a:outerShdw blurRad="38100" dist="38100" dir="2700000" algn="tl">
                              <a:srgbClr val="000000">
                                <a:alpha val="43137"/>
                              </a:srgbClr>
                            </a:outerShdw>
                          </a:effectLst>
                          <a:latin typeface="NikoshBAN" pitchFamily="2" charset="0"/>
                          <a:cs typeface="NikoshBAN" pitchFamily="2" charset="0"/>
                        </a:rPr>
                        <a:t> বাঁধাকপি</a:t>
                      </a:r>
                      <a:endParaRPr lang="en-US" sz="2000"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১০-১২</a:t>
                      </a:r>
                      <a:endParaRPr lang="en-US" sz="2000" dirty="0">
                        <a:effectLst>
                          <a:outerShdw blurRad="38100" dist="38100" dir="2700000" algn="tl">
                            <a:srgbClr val="000000">
                              <a:alpha val="43137"/>
                            </a:srgbClr>
                          </a:outerShdw>
                        </a:effectLst>
                        <a:latin typeface="NikoshBAN" pitchFamily="2" charset="0"/>
                        <a:cs typeface="NikoshBAN" pitchFamily="2" charset="0"/>
                      </a:endParaRPr>
                    </a:p>
                  </a:txBody>
                  <a:tcPr/>
                </a:tc>
              </a:tr>
              <a:tr h="558222">
                <a:tc>
                  <a:txBody>
                    <a:bodyP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বেগুন</a:t>
                      </a:r>
                      <a:endParaRPr lang="en-US" sz="2000"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১০-১২</a:t>
                      </a:r>
                      <a:endParaRPr lang="en-US" sz="2000" dirty="0">
                        <a:effectLst>
                          <a:outerShdw blurRad="38100" dist="38100" dir="2700000" algn="tl">
                            <a:srgbClr val="000000">
                              <a:alpha val="43137"/>
                            </a:srgbClr>
                          </a:outerShdw>
                        </a:effectLst>
                        <a:latin typeface="NikoshBAN" pitchFamily="2" charset="0"/>
                        <a:cs typeface="NikoshBAN" pitchFamily="2" charset="0"/>
                      </a:endParaRPr>
                    </a:p>
                  </a:txBody>
                  <a:tcPr/>
                </a:tc>
              </a:tr>
              <a:tr h="558222">
                <a:tc>
                  <a:txBody>
                    <a:bodyP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টমেটো</a:t>
                      </a:r>
                      <a:endParaRPr lang="en-US" sz="2000"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৮-১০</a:t>
                      </a:r>
                      <a:endParaRPr lang="en-US" sz="2000" dirty="0">
                        <a:effectLst>
                          <a:outerShdw blurRad="38100" dist="38100" dir="2700000" algn="tl">
                            <a:srgbClr val="000000">
                              <a:alpha val="43137"/>
                            </a:srgbClr>
                          </a:outerShdw>
                        </a:effectLst>
                        <a:latin typeface="NikoshBAN" pitchFamily="2" charset="0"/>
                        <a:cs typeface="NikoshBAN" pitchFamily="2" charset="0"/>
                      </a:endParaRPr>
                    </a:p>
                  </a:txBody>
                  <a:tcPr/>
                </a:tc>
              </a:tr>
              <a:tr h="558222">
                <a:tc>
                  <a:txBody>
                    <a:bodyP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মরিচ</a:t>
                      </a:r>
                      <a:endParaRPr lang="en-US" sz="2000"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১৮-২৪</a:t>
                      </a:r>
                      <a:endParaRPr lang="en-US" sz="2000" dirty="0">
                        <a:effectLst>
                          <a:outerShdw blurRad="38100" dist="38100" dir="2700000" algn="tl">
                            <a:srgbClr val="000000">
                              <a:alpha val="43137"/>
                            </a:srgbClr>
                          </a:outerShdw>
                        </a:effectLst>
                        <a:latin typeface="NikoshBAN" pitchFamily="2" charset="0"/>
                        <a:cs typeface="NikoshBAN" pitchFamily="2" charset="0"/>
                      </a:endParaRPr>
                    </a:p>
                  </a:txBody>
                  <a:tcPr/>
                </a:tc>
              </a:tr>
              <a:tr h="558222">
                <a:tc>
                  <a:txBody>
                    <a:bodyP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পেঁয়াজ</a:t>
                      </a:r>
                      <a:endParaRPr lang="en-US" sz="2000"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algn="ctr"/>
                      <a:r>
                        <a:rPr lang="bn-BD" sz="2000" dirty="0" smtClean="0">
                          <a:effectLst>
                            <a:outerShdw blurRad="38100" dist="38100" dir="2700000" algn="tl">
                              <a:srgbClr val="000000">
                                <a:alpha val="43137"/>
                              </a:srgbClr>
                            </a:outerShdw>
                          </a:effectLst>
                          <a:latin typeface="NikoshBAN" pitchFamily="2" charset="0"/>
                          <a:cs typeface="NikoshBAN" pitchFamily="2" charset="0"/>
                        </a:rPr>
                        <a:t>১৮-২৪</a:t>
                      </a:r>
                      <a:endParaRPr lang="en-US" sz="2000" dirty="0">
                        <a:effectLst>
                          <a:outerShdw blurRad="38100" dist="38100" dir="2700000" algn="tl">
                            <a:srgbClr val="000000">
                              <a:alpha val="43137"/>
                            </a:srgbClr>
                          </a:outerShdw>
                        </a:effectLst>
                        <a:latin typeface="NikoshBAN" pitchFamily="2" charset="0"/>
                        <a:cs typeface="NikoshBAN" pitchFamily="2" charset="0"/>
                      </a:endParaRPr>
                    </a:p>
                  </a:txBody>
                  <a:tcPr/>
                </a:tc>
              </a:tr>
            </a:tbl>
          </a:graphicData>
        </a:graphic>
      </p:graphicFrame>
      <p:sp>
        <p:nvSpPr>
          <p:cNvPr id="2" name="Rounded Rectangle 1"/>
          <p:cNvSpPr/>
          <p:nvPr/>
        </p:nvSpPr>
        <p:spPr>
          <a:xfrm>
            <a:off x="1979712" y="3429000"/>
            <a:ext cx="5400600" cy="504056"/>
          </a:xfrm>
          <a:prstGeom prst="roundRect">
            <a:avLst/>
          </a:prstGeom>
          <a:solidFill>
            <a:schemeClr val="bg1">
              <a:lumMod val="9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1979712" y="4581128"/>
            <a:ext cx="5400600" cy="504056"/>
          </a:xfrm>
          <a:prstGeom prst="roundRect">
            <a:avLst/>
          </a:prstGeom>
          <a:solidFill>
            <a:schemeClr val="bg1">
              <a:lumMod val="9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042591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xit" presetSubtype="1" fill="hold" grpId="1" nodeType="clickEffect">
                                  <p:stCondLst>
                                    <p:cond delay="0"/>
                                  </p:stCondLst>
                                  <p:childTnLst>
                                    <p:animEffect transition="out" filter="wheel(1)">
                                      <p:cBhvr>
                                        <p:cTn id="28" dur="2000"/>
                                        <p:tgtEl>
                                          <p:spTgt spid="11"/>
                                        </p:tgtEl>
                                      </p:cBhvr>
                                    </p:animEffect>
                                    <p:set>
                                      <p:cBhvr>
                                        <p:cTn id="29"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b="-4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8655"/>
          <a:stretch/>
        </p:blipFill>
        <p:spPr>
          <a:xfrm>
            <a:off x="1979712" y="5805264"/>
            <a:ext cx="4968552" cy="648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Horizontal Scroll 5"/>
          <p:cNvSpPr/>
          <p:nvPr/>
        </p:nvSpPr>
        <p:spPr>
          <a:xfrm>
            <a:off x="2555776" y="188640"/>
            <a:ext cx="3816424" cy="1440160"/>
          </a:xfrm>
          <a:prstGeom prst="horizontalScroll">
            <a:avLst>
              <a:gd name="adj" fmla="val 25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err="1" smtClean="0">
                <a:ln>
                  <a:solidFill>
                    <a:schemeClr val="tx1"/>
                  </a:solidFill>
                </a:ln>
                <a:solidFill>
                  <a:schemeClr val="tx1"/>
                </a:solidFill>
                <a:effectLst>
                  <a:glow rad="228600">
                    <a:schemeClr val="accent4">
                      <a:satMod val="175000"/>
                      <a:alpha val="40000"/>
                    </a:schemeClr>
                  </a:glow>
                </a:effectLst>
                <a:latin typeface="NikoshBAN" pitchFamily="2" charset="0"/>
                <a:cs typeface="NikoshBAN" pitchFamily="2" charset="0"/>
              </a:rPr>
              <a:t>দলগত</a:t>
            </a:r>
            <a:r>
              <a:rPr lang="bn-BD" sz="4000" dirty="0" smtClean="0">
                <a:ln>
                  <a:solidFill>
                    <a:schemeClr val="tx1"/>
                  </a:solidFill>
                </a:ln>
                <a:solidFill>
                  <a:schemeClr val="tx1"/>
                </a:solidFill>
                <a:effectLst>
                  <a:glow rad="228600">
                    <a:schemeClr val="accent4">
                      <a:satMod val="175000"/>
                      <a:alpha val="40000"/>
                    </a:schemeClr>
                  </a:glow>
                </a:effectLst>
                <a:latin typeface="NikoshBAN" pitchFamily="2" charset="0"/>
                <a:cs typeface="NikoshBAN" pitchFamily="2" charset="0"/>
              </a:rPr>
              <a:t> কাজ</a:t>
            </a:r>
            <a:endParaRPr lang="en-US" sz="4000" dirty="0">
              <a:ln>
                <a:solidFill>
                  <a:schemeClr val="tx1"/>
                </a:solidFill>
              </a:ln>
              <a:solidFill>
                <a:schemeClr val="tx1"/>
              </a:solidFill>
              <a:effectLst>
                <a:glow rad="228600">
                  <a:schemeClr val="accent4">
                    <a:satMod val="175000"/>
                    <a:alpha val="40000"/>
                  </a:schemeClr>
                </a:glow>
              </a:effectLst>
              <a:latin typeface="NikoshBAN" pitchFamily="2" charset="0"/>
              <a:cs typeface="NikoshBAN" pitchFamily="2" charset="0"/>
            </a:endParaRPr>
          </a:p>
        </p:txBody>
      </p:sp>
      <p:sp>
        <p:nvSpPr>
          <p:cNvPr id="10" name="Rectangle 9"/>
          <p:cNvSpPr/>
          <p:nvPr/>
        </p:nvSpPr>
        <p:spPr>
          <a:xfrm>
            <a:off x="971600" y="2708920"/>
            <a:ext cx="7200800" cy="1728192"/>
          </a:xfrm>
          <a:prstGeom prst="rect">
            <a:avLst/>
          </a:prstGeom>
          <a:noFill/>
        </p:spPr>
        <p:txBody>
          <a:bodyPr wrap="square" lIns="91440" tIns="45720" rIns="91440" bIns="45720">
            <a:prstTxWarp prst="textPlain">
              <a:avLst/>
            </a:prstTxWarp>
            <a:spAutoFit/>
          </a:bodyPr>
          <a:lstStyle/>
          <a:p>
            <a:pPr algn="ctr"/>
            <a:r>
              <a:rPr lang="bn-BD" sz="4000" b="1" dirty="0"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একজন কৃষককে আদর্শ বীজতলা তৈরিতে  কী কী পরামর্শ </a:t>
            </a:r>
            <a:r>
              <a:rPr lang="bn-BD" sz="4000" b="1" dirty="0"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দিবে</a:t>
            </a:r>
            <a:r>
              <a:rPr lang="en-US" sz="4000" b="1" dirty="0"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a:t>
            </a:r>
            <a:r>
              <a:rPr lang="bn-BD" sz="4000" b="1" dirty="0"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bn-BD" sz="4000" b="1" dirty="0" smtClean="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দলে আলোচনা করে লেখ ?</a:t>
            </a:r>
            <a:endParaRPr lang="en-US" sz="4000" b="1" cap="none" spc="0"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5893172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Left-Right Arrow 5"/>
          <p:cNvSpPr/>
          <p:nvPr/>
        </p:nvSpPr>
        <p:spPr>
          <a:xfrm>
            <a:off x="2960539" y="-85083"/>
            <a:ext cx="2819979" cy="990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SolaimanLipi" pitchFamily="66" charset="0"/>
                <a:cs typeface="SolaimanLipi" pitchFamily="66" charset="0"/>
              </a:rPr>
              <a:t>মূল্যায়ন</a:t>
            </a:r>
            <a:endParaRPr lang="en-US" sz="3200" dirty="0">
              <a:latin typeface="SolaimanLipi" pitchFamily="66" charset="0"/>
              <a:cs typeface="SolaimanLipi" pitchFamily="66" charset="0"/>
            </a:endParaRPr>
          </a:p>
        </p:txBody>
      </p:sp>
      <p:sp>
        <p:nvSpPr>
          <p:cNvPr id="10" name="Cloud 9"/>
          <p:cNvSpPr/>
          <p:nvPr/>
        </p:nvSpPr>
        <p:spPr>
          <a:xfrm>
            <a:off x="3255722" y="4219061"/>
            <a:ext cx="2324390" cy="79686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সত্য</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Snip Same Side Corner Rectangle 10"/>
          <p:cNvSpPr/>
          <p:nvPr/>
        </p:nvSpPr>
        <p:spPr>
          <a:xfrm>
            <a:off x="323528" y="2547392"/>
            <a:ext cx="8352928" cy="3905944"/>
          </a:xfrm>
          <a:prstGeom prst="snip2SameRect">
            <a:avLst/>
          </a:prstGeom>
          <a:solidFill>
            <a:schemeClr val="accent6">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Cloud 7"/>
          <p:cNvSpPr/>
          <p:nvPr/>
        </p:nvSpPr>
        <p:spPr>
          <a:xfrm>
            <a:off x="317435" y="4064379"/>
            <a:ext cx="1734285" cy="861351"/>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600" b="1" dirty="0" smtClean="0">
                <a:effectLst>
                  <a:outerShdw blurRad="38100" dist="38100" dir="2700000" algn="tl">
                    <a:srgbClr val="000000">
                      <a:alpha val="43137"/>
                    </a:srgbClr>
                  </a:outerShdw>
                </a:effectLst>
                <a:latin typeface="NikoshBAN" pitchFamily="2" charset="0"/>
                <a:cs typeface="NikoshBAN" pitchFamily="2" charset="0"/>
              </a:rPr>
              <a:t>মিথ্যা</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Rectangle 1"/>
          <p:cNvSpPr>
            <a:spLocks noGrp="1"/>
          </p:cNvSpPr>
          <p:nvPr>
            <p:ph type="title"/>
          </p:nvPr>
        </p:nvSpPr>
        <p:spPr>
          <a:xfrm>
            <a:off x="1118533" y="3045851"/>
            <a:ext cx="7272808" cy="605034"/>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extLst/>
          </a:lstStyle>
          <a:p>
            <a:r>
              <a:rPr lang="bn-BD" sz="3600" i="0"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বড় গাছ কিংবা ছায়াযুক্ত স্থানে বীজতলা ভাল হয়।</a:t>
            </a:r>
            <a:endParaRPr lang="en-US" sz="3600" i="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Bevel 11"/>
          <p:cNvSpPr/>
          <p:nvPr/>
        </p:nvSpPr>
        <p:spPr>
          <a:xfrm>
            <a:off x="473378" y="5877272"/>
            <a:ext cx="1290310" cy="57606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ফলাফল</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3" name="Rectangle 1"/>
          <p:cNvSpPr txBox="1">
            <a:spLocks/>
          </p:cNvSpPr>
          <p:nvPr/>
        </p:nvSpPr>
        <p:spPr bwMode="auto">
          <a:xfrm>
            <a:off x="917258" y="2780927"/>
            <a:ext cx="7471166" cy="1152129"/>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bn-BD" sz="36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উদ্যান ফসলেরর আদর্শ বীজতলার প্রস্থ হবে ১ মিটার।</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Rectangle 1"/>
          <p:cNvSpPr txBox="1">
            <a:spLocks/>
          </p:cNvSpPr>
          <p:nvPr/>
        </p:nvSpPr>
        <p:spPr bwMode="auto">
          <a:xfrm>
            <a:off x="899592" y="2819567"/>
            <a:ext cx="7497553" cy="1113489"/>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bn-BD" sz="360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আদর্শ বীজতলা তৈরীতে বেলে মাটি উপযুক্ত।</a:t>
            </a:r>
            <a:endParaRPr lang="en-US" sz="3600"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Rounded Rectangle 1"/>
          <p:cNvSpPr/>
          <p:nvPr/>
        </p:nvSpPr>
        <p:spPr>
          <a:xfrm>
            <a:off x="773242" y="5288608"/>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NikoshBAN" pitchFamily="2" charset="0"/>
                <a:cs typeface="NikoshBAN" pitchFamily="2" charset="0"/>
              </a:rPr>
              <a:t>1</a:t>
            </a:r>
            <a:endParaRPr lang="en-US" sz="4000" dirty="0">
              <a:latin typeface="NikoshBAN" pitchFamily="2" charset="0"/>
              <a:cs typeface="NikoshBAN" pitchFamily="2" charset="0"/>
            </a:endParaRPr>
          </a:p>
        </p:txBody>
      </p:sp>
      <p:sp>
        <p:nvSpPr>
          <p:cNvPr id="18" name="Rounded Rectangle 17"/>
          <p:cNvSpPr/>
          <p:nvPr/>
        </p:nvSpPr>
        <p:spPr>
          <a:xfrm>
            <a:off x="2699792" y="5301208"/>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itchFamily="2" charset="0"/>
                <a:cs typeface="NikoshBAN" pitchFamily="2" charset="0"/>
              </a:rPr>
              <a:t>2</a:t>
            </a:r>
          </a:p>
        </p:txBody>
      </p:sp>
      <p:sp>
        <p:nvSpPr>
          <p:cNvPr id="19" name="Rounded Rectangle 18"/>
          <p:cNvSpPr/>
          <p:nvPr/>
        </p:nvSpPr>
        <p:spPr>
          <a:xfrm>
            <a:off x="5004048" y="5299968"/>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itchFamily="2" charset="0"/>
                <a:cs typeface="NikoshBAN" pitchFamily="2" charset="0"/>
              </a:rPr>
              <a:t>3</a:t>
            </a:r>
          </a:p>
        </p:txBody>
      </p:sp>
      <p:sp>
        <p:nvSpPr>
          <p:cNvPr id="20" name="Rounded Rectangle 19"/>
          <p:cNvSpPr/>
          <p:nvPr/>
        </p:nvSpPr>
        <p:spPr>
          <a:xfrm>
            <a:off x="7380312" y="5373216"/>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itchFamily="2" charset="0"/>
                <a:cs typeface="NikoshBAN" pitchFamily="2" charset="0"/>
              </a:rPr>
              <a:t>4</a:t>
            </a:r>
          </a:p>
        </p:txBody>
      </p:sp>
      <p:sp>
        <p:nvSpPr>
          <p:cNvPr id="22" name="Bevel 21"/>
          <p:cNvSpPr/>
          <p:nvPr/>
        </p:nvSpPr>
        <p:spPr>
          <a:xfrm>
            <a:off x="2414677" y="5877272"/>
            <a:ext cx="1290310" cy="57606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ফলাফল</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23" name="Bevel 22"/>
          <p:cNvSpPr/>
          <p:nvPr/>
        </p:nvSpPr>
        <p:spPr>
          <a:xfrm>
            <a:off x="4718933" y="5900275"/>
            <a:ext cx="1290310" cy="57606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ফলাফল</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24" name="Bevel 23"/>
          <p:cNvSpPr/>
          <p:nvPr/>
        </p:nvSpPr>
        <p:spPr>
          <a:xfrm>
            <a:off x="7095197" y="5918944"/>
            <a:ext cx="1290310" cy="57606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effectLst>
                  <a:outerShdw blurRad="38100" dist="38100" dir="2700000" algn="tl">
                    <a:srgbClr val="000000">
                      <a:alpha val="43137"/>
                    </a:srgbClr>
                  </a:outerShdw>
                </a:effectLst>
                <a:latin typeface="NikoshBAN" pitchFamily="2" charset="0"/>
                <a:cs typeface="NikoshBAN" pitchFamily="2" charset="0"/>
              </a:rPr>
              <a:t>ফলাফল</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27" name="Cloud 26"/>
          <p:cNvSpPr/>
          <p:nvPr/>
        </p:nvSpPr>
        <p:spPr>
          <a:xfrm>
            <a:off x="2393907" y="4075205"/>
            <a:ext cx="1452287" cy="861351"/>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b="1" dirty="0" smtClean="0">
                <a:effectLst>
                  <a:outerShdw blurRad="38100" dist="38100" dir="2700000" algn="tl">
                    <a:srgbClr val="000000">
                      <a:alpha val="43137"/>
                    </a:srgbClr>
                  </a:outerShdw>
                </a:effectLst>
                <a:latin typeface="NikoshBAN" pitchFamily="2" charset="0"/>
                <a:cs typeface="NikoshBAN" pitchFamily="2" charset="0"/>
              </a:rPr>
              <a:t>সত্য</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28" name="Cloud 27"/>
          <p:cNvSpPr/>
          <p:nvPr/>
        </p:nvSpPr>
        <p:spPr>
          <a:xfrm>
            <a:off x="4499992" y="4075205"/>
            <a:ext cx="1601313" cy="861351"/>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b="1" dirty="0" smtClean="0">
                <a:effectLst>
                  <a:outerShdw blurRad="38100" dist="38100" dir="2700000" algn="tl">
                    <a:srgbClr val="000000">
                      <a:alpha val="43137"/>
                    </a:srgbClr>
                  </a:outerShdw>
                </a:effectLst>
                <a:latin typeface="NikoshBAN" pitchFamily="2" charset="0"/>
                <a:cs typeface="NikoshBAN" pitchFamily="2" charset="0"/>
              </a:rPr>
              <a:t>মিথ্যা</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29" name="Cloud 28"/>
          <p:cNvSpPr/>
          <p:nvPr/>
        </p:nvSpPr>
        <p:spPr>
          <a:xfrm>
            <a:off x="6773645" y="4151162"/>
            <a:ext cx="1634480" cy="861351"/>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b="1" dirty="0" smtClean="0">
                <a:effectLst>
                  <a:outerShdw blurRad="38100" dist="38100" dir="2700000" algn="tl">
                    <a:srgbClr val="000000">
                      <a:alpha val="43137"/>
                    </a:srgbClr>
                  </a:outerShdw>
                </a:effectLst>
                <a:latin typeface="NikoshBAN" pitchFamily="2" charset="0"/>
                <a:cs typeface="NikoshBAN" pitchFamily="2" charset="0"/>
              </a:rPr>
              <a:t>সত্য</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Rectangle 1"/>
          <p:cNvSpPr txBox="1">
            <a:spLocks/>
          </p:cNvSpPr>
          <p:nvPr/>
        </p:nvSpPr>
        <p:spPr>
          <a:xfrm>
            <a:off x="773242" y="2734401"/>
            <a:ext cx="7615182" cy="1245179"/>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noAutofit/>
          </a:bodyPr>
          <a:lstStyle>
            <a:lvl1pPr algn="l" rtl="0" eaLnBrk="1" latinLnBrk="0" hangingPunct="1">
              <a:spcBef>
                <a:spcPct val="0"/>
              </a:spcBef>
              <a:buNone/>
              <a:defRPr sz="3600" i="1">
                <a:solidFill>
                  <a:schemeClr val="tx1">
                    <a:shade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bn-BD" sz="4000" b="1" i="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উদ্যান বীজতলায় প্রতি বেডে ১৫০ গ্রাম ইউরিয়া প্রয়োগ করা হয়</a:t>
            </a:r>
            <a:r>
              <a:rPr lang="bn-IN" sz="4000" b="1" i="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a:t>
            </a:r>
            <a:endParaRPr lang="en-US" sz="4000" b="1" i="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2676263" y="1823456"/>
            <a:ext cx="3546164" cy="646331"/>
          </a:xfrm>
          <a:prstGeom prst="rect">
            <a:avLst/>
          </a:prstGeom>
        </p:spPr>
        <p:txBody>
          <a:bodyPr wrap="none">
            <a:spAutoFit/>
          </a:bodyPr>
          <a:lstStyle/>
          <a:p>
            <a:pPr algn="ctr"/>
            <a:r>
              <a:rPr lang="bn-IN" sz="3600" dirty="0">
                <a:effectLst>
                  <a:outerShdw blurRad="38100" dist="38100" dir="2700000" algn="tl">
                    <a:srgbClr val="000000">
                      <a:alpha val="43137"/>
                    </a:srgbClr>
                  </a:outerShdw>
                </a:effectLst>
                <a:latin typeface="SolaimanLipi" pitchFamily="66" charset="0"/>
                <a:cs typeface="SolaimanLipi" pitchFamily="66" charset="0"/>
              </a:rPr>
              <a:t>সত্য মিথ্যা নির্ণয় কর</a:t>
            </a:r>
            <a:endParaRPr lang="en-US" sz="3600" dirty="0">
              <a:effectLst>
                <a:outerShdw blurRad="38100" dist="38100" dir="2700000" algn="tl">
                  <a:srgbClr val="000000">
                    <a:alpha val="43137"/>
                  </a:srgbClr>
                </a:outerShdw>
              </a:effectLst>
              <a:latin typeface="SolaimanLipi" pitchFamily="66" charset="0"/>
              <a:cs typeface="SolaimanLipi" pitchFamily="66" charset="0"/>
            </a:endParaRPr>
          </a:p>
        </p:txBody>
      </p:sp>
    </p:spTree>
    <p:extLst>
      <p:ext uri="{BB962C8B-B14F-4D97-AF65-F5344CB8AC3E}">
        <p14:creationId xmlns:p14="http://schemas.microsoft.com/office/powerpoint/2010/main" val="39817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nextCondLst>
                <p:cond evt="onClick" delay="0">
                  <p:tgtEl>
                    <p:spTgt spid="2"/>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subTnLst>
                                    <p:audio>
                                      <p:cMediaNode>
                                        <p:cTn display="0" masterRel="sameClick">
                                          <p:stCondLst>
                                            <p:cond evt="begin" delay="0">
                                              <p:tn val="5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childTnLst>
        </p:cTn>
      </p:par>
    </p:tnLst>
    <p:bldLst>
      <p:bldP spid="6" grpId="0" animBg="1"/>
      <p:bldP spid="8" grpId="0" animBg="1"/>
      <p:bldP spid="5" grpId="0" animBg="1"/>
      <p:bldP spid="13" grpId="0" animBg="1"/>
      <p:bldP spid="14" grpId="0" animBg="1"/>
      <p:bldP spid="27" grpId="0" animBg="1"/>
      <p:bldP spid="28" grpId="0" animBg="1"/>
      <p:bldP spid="2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07504" y="908720"/>
            <a:ext cx="2016224" cy="1283950"/>
          </a:xfrm>
          <a:prstGeom prst="rect">
            <a:avLst/>
          </a:prstGeom>
          <a:ln w="76200" cmpd="db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8100" y="5436458"/>
            <a:ext cx="1795899" cy="1322481"/>
          </a:xfrm>
          <a:prstGeom prst="rect">
            <a:avLst/>
          </a:prstGeom>
          <a:ln>
            <a:noFill/>
          </a:ln>
          <a:effectLst>
            <a:softEdge rad="112500"/>
          </a:effectLst>
        </p:spPr>
      </p:pic>
      <p:sp>
        <p:nvSpPr>
          <p:cNvPr id="4" name="Rectangle 3"/>
          <p:cNvSpPr/>
          <p:nvPr/>
        </p:nvSpPr>
        <p:spPr>
          <a:xfrm>
            <a:off x="-324544" y="1184558"/>
            <a:ext cx="2992740" cy="707886"/>
          </a:xfrm>
          <a:prstGeom prst="rect">
            <a:avLst/>
          </a:prstGeom>
          <a:noFill/>
        </p:spPr>
        <p:txBody>
          <a:bodyPr wrap="square" lIns="91440" tIns="45720" rIns="91440" bIns="45720">
            <a:spAutoFit/>
          </a:bodyPr>
          <a:lstStyle/>
          <a:p>
            <a:pPr algn="ctr"/>
            <a:r>
              <a:rPr lang="bn-BD"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বাড়ির কাজ</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sp>
        <p:nvSpPr>
          <p:cNvPr id="5" name="Rectangle 4"/>
          <p:cNvSpPr/>
          <p:nvPr/>
        </p:nvSpPr>
        <p:spPr>
          <a:xfrm>
            <a:off x="1113791" y="2636912"/>
            <a:ext cx="7632848" cy="180659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prstTxWarp prst="textPlain">
              <a:avLst/>
            </a:prstTxWarp>
            <a:spAutoFit/>
            <a:scene3d>
              <a:camera prst="perspectiveRight"/>
              <a:lightRig rig="flat" dir="tl">
                <a:rot lat="0" lon="0" rev="6600000"/>
              </a:lightRig>
            </a:scene3d>
            <a:sp3d extrusionH="25400" contourW="8890">
              <a:bevelT w="38100" h="31750"/>
              <a:contourClr>
                <a:schemeClr val="accent2">
                  <a:shade val="75000"/>
                </a:schemeClr>
              </a:contourClr>
            </a:sp3d>
          </a:bodyPr>
          <a:lstStyle/>
          <a:p>
            <a:pPr algn="ctr"/>
            <a:r>
              <a:rPr lang="bn-BD" sz="4400" dirty="0">
                <a:effectLst>
                  <a:glow rad="228600">
                    <a:schemeClr val="accent4">
                      <a:satMod val="175000"/>
                      <a:alpha val="40000"/>
                    </a:schemeClr>
                  </a:glow>
                </a:effectLst>
                <a:latin typeface="NikoshBAN" pitchFamily="2" charset="0"/>
                <a:cs typeface="NikoshBAN" pitchFamily="2" charset="0"/>
              </a:rPr>
              <a:t>আদর্শ বীজতলা তৈরিতে </a:t>
            </a:r>
            <a:r>
              <a:rPr lang="bn-BD" sz="4400" dirty="0" smtClean="0">
                <a:effectLst>
                  <a:glow rad="228600">
                    <a:schemeClr val="accent4">
                      <a:satMod val="175000"/>
                      <a:alpha val="40000"/>
                    </a:schemeClr>
                  </a:glow>
                </a:effectLst>
                <a:latin typeface="NikoshBAN" pitchFamily="2" charset="0"/>
                <a:cs typeface="NikoshBAN" pitchFamily="2" charset="0"/>
              </a:rPr>
              <a:t>কী কী বিষয় </a:t>
            </a:r>
            <a:r>
              <a:rPr lang="bn-BD" sz="4400" dirty="0">
                <a:effectLst>
                  <a:glow rad="228600">
                    <a:schemeClr val="accent4">
                      <a:satMod val="175000"/>
                      <a:alpha val="40000"/>
                    </a:schemeClr>
                  </a:glow>
                </a:effectLst>
                <a:latin typeface="NikoshBAN" pitchFamily="2" charset="0"/>
                <a:cs typeface="NikoshBAN" pitchFamily="2" charset="0"/>
              </a:rPr>
              <a:t>বিবেচনায় </a:t>
            </a:r>
            <a:r>
              <a:rPr lang="bn-BD" sz="4400" dirty="0" smtClean="0">
                <a:effectLst>
                  <a:glow rad="228600">
                    <a:schemeClr val="accent4">
                      <a:satMod val="175000"/>
                      <a:alpha val="40000"/>
                    </a:schemeClr>
                  </a:glow>
                </a:effectLst>
                <a:latin typeface="NikoshBAN" pitchFamily="2" charset="0"/>
                <a:cs typeface="NikoshBAN" pitchFamily="2" charset="0"/>
              </a:rPr>
              <a:t>রাখতে হবে</a:t>
            </a:r>
            <a:r>
              <a:rPr lang="en-US" sz="4400" dirty="0" smtClean="0">
                <a:effectLst>
                  <a:glow rad="228600">
                    <a:schemeClr val="accent4">
                      <a:satMod val="175000"/>
                      <a:alpha val="40000"/>
                    </a:schemeClr>
                  </a:glow>
                </a:effectLst>
                <a:latin typeface="NikoshBAN" pitchFamily="2" charset="0"/>
                <a:cs typeface="NikoshBAN" pitchFamily="2" charset="0"/>
              </a:rPr>
              <a:t>,</a:t>
            </a:r>
            <a:r>
              <a:rPr lang="bn-BD" sz="4400" dirty="0" smtClean="0">
                <a:effectLst>
                  <a:glow rad="228600">
                    <a:schemeClr val="accent4">
                      <a:satMod val="175000"/>
                      <a:alpha val="40000"/>
                    </a:schemeClr>
                  </a:glow>
                </a:effectLst>
                <a:latin typeface="NikoshBAN" pitchFamily="2" charset="0"/>
                <a:cs typeface="NikoshBAN" pitchFamily="2" charset="0"/>
              </a:rPr>
              <a:t> তার একটি তালিকা তৈরি করে আনবে।</a:t>
            </a:r>
            <a:endParaRPr lang="en-US" sz="4400" dirty="0">
              <a:effectLst>
                <a:glow rad="228600">
                  <a:schemeClr val="accent4">
                    <a:satMod val="175000"/>
                    <a:alpha val="40000"/>
                  </a:schemeClr>
                </a:glow>
              </a:effectLst>
              <a:latin typeface="NikoshBAN" pitchFamily="2" charset="0"/>
              <a:cs typeface="NikoshBAN" pitchFamily="2" charset="0"/>
            </a:endParaRPr>
          </a:p>
        </p:txBody>
      </p:sp>
      <p:sp>
        <p:nvSpPr>
          <p:cNvPr id="8" name="Isosceles Triangle 7"/>
          <p:cNvSpPr/>
          <p:nvPr/>
        </p:nvSpPr>
        <p:spPr>
          <a:xfrm>
            <a:off x="143508" y="88617"/>
            <a:ext cx="1944216" cy="8489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27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912845" y="580628"/>
            <a:ext cx="7272808" cy="2736304"/>
          </a:xfrm>
          <a:prstGeom prst="rect">
            <a:avLst/>
          </a:prstGeom>
          <a:noFill/>
        </p:spPr>
        <p:txBody>
          <a:bodyPr>
            <a:prstTxWarp prst="textPlain">
              <a:avLst/>
            </a:prstTxWarp>
            <a:spAutoFit/>
          </a:bodyPr>
          <a:lstStyle/>
          <a:p>
            <a:pPr algn="ctr" eaLnBrk="1" hangingPunct="1">
              <a:defRPr/>
            </a:pPr>
            <a:r>
              <a:rPr lang="bn-BD" sz="9600" dirty="0" smtClean="0">
                <a:ln w="0"/>
                <a:effectLst>
                  <a:outerShdw blurRad="38100" dist="19050" dir="2700000" algn="tl" rotWithShape="0">
                    <a:schemeClr val="dk1">
                      <a:alpha val="40000"/>
                    </a:schemeClr>
                  </a:outerShdw>
                </a:effectLst>
                <a:latin typeface="NikoshBAN" panose="02000000000000000000" pitchFamily="2" charset="0"/>
                <a:ea typeface="宋体" panose="02010600030101010101" pitchFamily="2" charset="-122"/>
                <a:cs typeface="NikoshBAN" panose="02000000000000000000" pitchFamily="2" charset="0"/>
              </a:rPr>
              <a:t>স্বাগতম শিক্ষার্থীবৃন্দ</a:t>
            </a:r>
            <a:endParaRPr lang="en-US" sz="9600" dirty="0">
              <a:ln w="0"/>
              <a:effectLst>
                <a:outerShdw blurRad="38100" dist="19050" dir="2700000" algn="tl" rotWithShape="0">
                  <a:schemeClr val="dk1">
                    <a:alpha val="40000"/>
                  </a:schemeClr>
                </a:outerShdw>
              </a:effectLst>
              <a:ea typeface="宋体" panose="02010600030101010101" pitchFamily="2" charset="-122"/>
            </a:endParaRPr>
          </a:p>
        </p:txBody>
      </p:sp>
      <p:pic>
        <p:nvPicPr>
          <p:cNvPr id="307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197085"/>
            <a:ext cx="2016224" cy="26882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525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iterate type="wd">
                                    <p:tmPct val="0"/>
                                  </p:iterate>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1" presetClass="emph" presetSubtype="0" repeatCount="2000" fill="hold" grpId="1" nodeType="afterEffect">
                                  <p:stCondLst>
                                    <p:cond delay="0"/>
                                  </p:stCondLst>
                                  <p:iterate type="wd">
                                    <p:tmPct val="10000"/>
                                  </p:iterate>
                                  <p:childTnLst>
                                    <p:animClr clrSpc="hsl" dir="cw">
                                      <p:cBhvr override="childStyle">
                                        <p:cTn id="10" dur="500" fill="hold"/>
                                        <p:tgtEl>
                                          <p:spTgt spid="7"/>
                                        </p:tgtEl>
                                        <p:attrNameLst>
                                          <p:attrName>style.color</p:attrName>
                                        </p:attrNameLst>
                                      </p:cBhvr>
                                      <p:by>
                                        <p:hsl h="7200000" s="0" l="0"/>
                                      </p:by>
                                    </p:animClr>
                                    <p:animClr clrSpc="hsl" dir="cw">
                                      <p:cBhvr>
                                        <p:cTn id="11" dur="500" fill="hold"/>
                                        <p:tgtEl>
                                          <p:spTgt spid="7"/>
                                        </p:tgtEl>
                                        <p:attrNameLst>
                                          <p:attrName>fillcolor</p:attrName>
                                        </p:attrNameLst>
                                      </p:cBhvr>
                                      <p:by>
                                        <p:hsl h="7200000" s="0" l="0"/>
                                      </p:by>
                                    </p:animClr>
                                    <p:animClr clrSpc="hsl" dir="cw">
                                      <p:cBhvr>
                                        <p:cTn id="12" dur="500" fill="hold"/>
                                        <p:tgtEl>
                                          <p:spTgt spid="7"/>
                                        </p:tgtEl>
                                        <p:attrNameLst>
                                          <p:attrName>stroke.color</p:attrName>
                                        </p:attrNameLst>
                                      </p:cBhvr>
                                      <p:by>
                                        <p:hsl h="7200000" s="0" l="0"/>
                                      </p:by>
                                    </p:animClr>
                                    <p:set>
                                      <p:cBhvr>
                                        <p:cTn id="13"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551" y="4364363"/>
            <a:ext cx="1703985" cy="2493637"/>
          </a:xfrm>
          <a:prstGeom prst="rect">
            <a:avLst/>
          </a:prstGeom>
        </p:spPr>
      </p:pic>
      <p:pic>
        <p:nvPicPr>
          <p:cNvPr id="10" name="Picture 9"/>
          <p:cNvPicPr>
            <a:picLocks noChangeAspect="1"/>
          </p:cNvPicPr>
          <p:nvPr/>
        </p:nvPicPr>
        <p:blipFill>
          <a:blip r:embed="rId5" cstate="print"/>
          <a:stretch>
            <a:fillRect/>
          </a:stretch>
        </p:blipFill>
        <p:spPr>
          <a:xfrm>
            <a:off x="1151175" y="404664"/>
            <a:ext cx="6805201" cy="3959699"/>
          </a:xfrm>
          <a:prstGeom prst="rect">
            <a:avLst/>
          </a:prstGeom>
          <a:ln w="228600" cap="sq" cmpd="thickThin">
            <a:solidFill>
              <a:srgbClr val="000000"/>
            </a:solidFill>
            <a:prstDash val="solid"/>
            <a:miter lim="800000"/>
          </a:ln>
          <a:effectLst>
            <a:innerShdw blurRad="76200">
              <a:srgbClr val="000000"/>
            </a:innerShdw>
          </a:effectLst>
        </p:spPr>
      </p:pic>
      <p:sp>
        <p:nvSpPr>
          <p:cNvPr id="11" name="Rectangle 10"/>
          <p:cNvSpPr/>
          <p:nvPr/>
        </p:nvSpPr>
        <p:spPr>
          <a:xfrm>
            <a:off x="1259633" y="1268760"/>
            <a:ext cx="6719116" cy="2406461"/>
          </a:xfrm>
          <a:prstGeom prst="rect">
            <a:avLst/>
          </a:prstGeom>
          <a:noFill/>
        </p:spPr>
        <p:txBody>
          <a:bodyPr wrap="none" lIns="91440" tIns="45720" rIns="91440" bIns="45720">
            <a:prstTxWarp prst="textChevronInverted">
              <a:avLst/>
            </a:prstTxWarp>
            <a:spAutoFit/>
          </a:bodyPr>
          <a:lstStyle/>
          <a:p>
            <a:pPr algn="ctr"/>
            <a:r>
              <a:rPr lang="bn-BD"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ধন্যবাদ</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173801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p:stCondLst>
                              <p:cond delay="500"/>
                            </p:stCondLst>
                            <p:childTnLst>
                              <p:par>
                                <p:cTn id="11" presetID="3" presetClass="emph" presetSubtype="10" repeatCount="3000" fill="hold" grpId="1" nodeType="afterEffect">
                                  <p:stCondLst>
                                    <p:cond delay="0"/>
                                  </p:stCondLst>
                                  <p:iterate type="lt">
                                    <p:tmPct val="10000"/>
                                  </p:iterate>
                                  <p:childTnLst>
                                    <p:animClr clrSpc="hsl" dir="ccw">
                                      <p:cBhvr override="childStyle">
                                        <p:cTn id="12" dur="2000" fill="hold"/>
                                        <p:tgtEl>
                                          <p:spTgt spid="11"/>
                                        </p:tgtEl>
                                        <p:attrNameLst>
                                          <p:attrName>style.color</p:attrName>
                                        </p:attrNameLst>
                                      </p:cBhvr>
                                      <p:to>
                                        <a:schemeClr val="hlink"/>
                                      </p:to>
                                    </p:animClr>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13" name="Rounded Rectangle 12"/>
          <p:cNvSpPr/>
          <p:nvPr/>
        </p:nvSpPr>
        <p:spPr>
          <a:xfrm>
            <a:off x="611560" y="1268760"/>
            <a:ext cx="3456384" cy="4968552"/>
          </a:xfrm>
          <a:prstGeom prst="roundRect">
            <a:avLst/>
          </a:prstGeom>
          <a:solidFill>
            <a:schemeClr val="bg2"/>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085251" y="424657"/>
            <a:ext cx="2494861" cy="77209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solidFill>
            </a:endParaRPr>
          </a:p>
        </p:txBody>
      </p:sp>
      <p:sp>
        <p:nvSpPr>
          <p:cNvPr id="4098" name="Title 3"/>
          <p:cNvSpPr>
            <a:spLocks noGrp="1"/>
          </p:cNvSpPr>
          <p:nvPr>
            <p:ph type="title"/>
          </p:nvPr>
        </p:nvSpPr>
        <p:spPr>
          <a:xfrm>
            <a:off x="2738459" y="364679"/>
            <a:ext cx="3188444" cy="904081"/>
          </a:xfrm>
        </p:spPr>
        <p:txBody>
          <a:bodyPr/>
          <a:lstStyle/>
          <a:p>
            <a:pPr eaLnBrk="1" hangingPunct="1">
              <a:defRPr/>
            </a:pPr>
            <a:r>
              <a:rPr lang="bn-BD" altLang="zh-CN" sz="4000" b="1" u="sng"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zh-CN" altLang="en-US" sz="4000" b="1" u="sng"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3455069905"/>
              </p:ext>
            </p:extLst>
          </p:nvPr>
        </p:nvGraphicFramePr>
        <p:xfrm>
          <a:off x="4572000" y="1879860"/>
          <a:ext cx="3888432" cy="4213436"/>
        </p:xfrm>
        <a:graphic>
          <a:graphicData uri="http://schemas.openxmlformats.org/drawingml/2006/table">
            <a:tbl>
              <a:tblPr firstRow="1" bandRow="1">
                <a:tableStyleId>{7DF18680-E054-41AD-8BC1-D1AEF772440D}</a:tableStyleId>
              </a:tblPr>
              <a:tblGrid>
                <a:gridCol w="3888432"/>
              </a:tblGrid>
              <a:tr h="1053359">
                <a:tc>
                  <a:txBody>
                    <a:bodyPr/>
                    <a:lstStyle/>
                    <a:p>
                      <a:pPr algn="ctr"/>
                      <a:r>
                        <a:rPr lang="bn-BD" sz="4000" dirty="0" smtClean="0">
                          <a:latin typeface="NikoshBAN" panose="02000000000000000000" pitchFamily="2" charset="0"/>
                          <a:cs typeface="NikoshBAN" panose="02000000000000000000" pitchFamily="2" charset="0"/>
                        </a:rPr>
                        <a:t>শ্রেণি-</a:t>
                      </a:r>
                      <a:r>
                        <a:rPr lang="bn-BD" sz="4000" baseline="0" dirty="0" smtClean="0">
                          <a:latin typeface="NikoshBAN" panose="02000000000000000000" pitchFamily="2" charset="0"/>
                          <a:cs typeface="NikoshBAN" panose="02000000000000000000" pitchFamily="2" charset="0"/>
                        </a:rPr>
                        <a:t> ৮ম</a:t>
                      </a:r>
                      <a:endParaRPr lang="en-US" sz="4000" dirty="0">
                        <a:latin typeface="NikoshBAN" panose="02000000000000000000" pitchFamily="2" charset="0"/>
                        <a:cs typeface="NikoshBAN" panose="02000000000000000000" pitchFamily="2" charset="0"/>
                      </a:endParaRPr>
                    </a:p>
                  </a:txBody>
                  <a:tcPr marL="91436" marR="91436" marT="45718" marB="45718" anchor="ctr"/>
                </a:tc>
              </a:tr>
              <a:tr h="1053359">
                <a:tc>
                  <a:txBody>
                    <a:bodyPr/>
                    <a:lstStyle/>
                    <a:p>
                      <a:pPr algn="ctr"/>
                      <a:r>
                        <a:rPr lang="bn-BD" sz="4000"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কৃষিশিক্ষা</a:t>
                      </a:r>
                    </a:p>
                  </a:txBody>
                  <a:tcPr marL="91436" marR="91436" marT="45718" marB="45718" anchor="ctr"/>
                </a:tc>
              </a:tr>
              <a:tr h="1053359">
                <a:tc>
                  <a:txBody>
                    <a:bodyPr/>
                    <a:lstStyle/>
                    <a:p>
                      <a:pPr algn="ct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কৃষি</a:t>
                      </a:r>
                      <a:r>
                        <a:rPr lang="bn-BD" sz="4000" baseline="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উপকরণ</a:t>
                      </a:r>
                    </a:p>
                  </a:txBody>
                  <a:tcPr marL="91436" marR="91436" marT="45718" marB="45718" anchor="ctr"/>
                </a:tc>
              </a:tr>
              <a:tr h="1053359">
                <a:tc>
                  <a:txBody>
                    <a:bodyPr/>
                    <a:lstStyle/>
                    <a:p>
                      <a:pPr algn="ctr"/>
                      <a:r>
                        <a:rPr lang="bn-BD" sz="4000"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৩য় অধ্যায়</a:t>
                      </a:r>
                    </a:p>
                  </a:txBody>
                  <a:tcPr marL="91436" marR="91436" marT="45718" marB="45718" anchor="ctr"/>
                </a:tc>
              </a:tr>
            </a:tbl>
          </a:graphicData>
        </a:graphic>
      </p:graphicFrame>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04519" y="1879862"/>
            <a:ext cx="1295884" cy="16211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201567890"/>
              </p:ext>
            </p:extLst>
          </p:nvPr>
        </p:nvGraphicFramePr>
        <p:xfrm>
          <a:off x="726401" y="3554680"/>
          <a:ext cx="3269535" cy="2610624"/>
        </p:xfrm>
        <a:graphic>
          <a:graphicData uri="http://schemas.openxmlformats.org/drawingml/2006/table">
            <a:tbl>
              <a:tblPr firstRow="1" bandRow="1">
                <a:tableStyleId>{00A15C55-8517-42AA-B614-E9B94910E393}</a:tableStyleId>
              </a:tblPr>
              <a:tblGrid>
                <a:gridCol w="3269535"/>
              </a:tblGrid>
              <a:tr h="648072">
                <a:tc>
                  <a:txBody>
                    <a:bodyPr/>
                    <a:lstStyle/>
                    <a:p>
                      <a:pPr algn="ctr"/>
                      <a:r>
                        <a:rPr lang="bn-BD" sz="2800" b="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 রফিকুল বারী</a:t>
                      </a:r>
                      <a:endParaRPr lang="en-US" sz="2800" b="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91436" marR="91436"/>
                </a:tc>
              </a:tr>
              <a:tr h="504056">
                <a:tc>
                  <a:txBody>
                    <a:bodyPr/>
                    <a:lstStyle/>
                    <a:p>
                      <a:pPr algn="ctr"/>
                      <a:r>
                        <a:rPr lang="bn-BD"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a:t>
                      </a:r>
                      <a:r>
                        <a:rPr lang="bn-BD" sz="2800" baseline="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শিক্ষক</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txBody>
                  <a:tcPr marL="91436" marR="91436"/>
                </a:tc>
              </a:tr>
              <a:tr h="438552">
                <a:tc>
                  <a:txBody>
                    <a:bodyPr/>
                    <a:lstStyle/>
                    <a:p>
                      <a:pPr algn="ctr"/>
                      <a:r>
                        <a:rPr lang="bn-BD" sz="18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কান্দি কাবিলাপাড়া</a:t>
                      </a:r>
                      <a:r>
                        <a:rPr lang="bn-BD" sz="1800" baseline="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বালিকা আলিম মাদরাসা</a:t>
                      </a:r>
                      <a:endParaRPr lang="en-US" sz="1800"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a:txBody>
                  <a:tcPr marL="91436" marR="91436"/>
                </a:tc>
              </a:tr>
              <a:tr h="861824">
                <a:tc>
                  <a:txBody>
                    <a:bodyPr/>
                    <a:lstStyle/>
                    <a:p>
                      <a:pPr algn="ctr"/>
                      <a:r>
                        <a:rPr lang="en-US" sz="2000" dirty="0" smtClean="0">
                          <a:effectLst>
                            <a:outerShdw blurRad="38100" dist="38100" dir="2700000" algn="tl">
                              <a:srgbClr val="000000">
                                <a:alpha val="43137"/>
                              </a:srgbClr>
                            </a:outerShdw>
                          </a:effectLst>
                          <a:latin typeface="NikoshBAN" pitchFamily="2" charset="0"/>
                          <a:cs typeface="NikoshBAN" pitchFamily="2" charset="0"/>
                          <a:sym typeface="Wingdings 2" panose="05020102010507070707" pitchFamily="18" charset="2"/>
                        </a:rPr>
                        <a:t>Email- </a:t>
                      </a:r>
                      <a:r>
                        <a:rPr lang="en-US" sz="2000" dirty="0" smtClean="0">
                          <a:effectLst>
                            <a:outerShdw blurRad="38100" dist="38100" dir="2700000" algn="tl">
                              <a:srgbClr val="000000">
                                <a:alpha val="43137"/>
                              </a:srgbClr>
                            </a:outerShdw>
                          </a:effectLst>
                          <a:latin typeface="NikoshBAN" pitchFamily="2" charset="0"/>
                          <a:cs typeface="NikoshBAN" pitchFamily="2" charset="0"/>
                          <a:sym typeface="Wingdings 2" panose="05020102010507070707" pitchFamily="18" charset="2"/>
                          <a:hlinkClick r:id="rId4"/>
                        </a:rPr>
                        <a:t>rafiqkhusi@yahoo.com</a:t>
                      </a:r>
                      <a:r>
                        <a:rPr lang="en-US" sz="2000" dirty="0" smtClean="0">
                          <a:effectLst>
                            <a:outerShdw blurRad="38100" dist="38100" dir="2700000" algn="tl">
                              <a:srgbClr val="000000">
                                <a:alpha val="43137"/>
                              </a:srgbClr>
                            </a:outerShdw>
                          </a:effectLst>
                          <a:latin typeface="NikoshBAN" pitchFamily="2" charset="0"/>
                          <a:cs typeface="NikoshBAN" pitchFamily="2" charset="0"/>
                          <a:sym typeface="Wingdings 2" panose="05020102010507070707" pitchFamily="18" charset="2"/>
                        </a:rPr>
                        <a:t>  01716970840</a:t>
                      </a:r>
                      <a:endParaRPr lang="en-US" sz="2000" dirty="0">
                        <a:effectLst>
                          <a:outerShdw blurRad="38100" dist="38100" dir="2700000" algn="tl">
                            <a:srgbClr val="000000">
                              <a:alpha val="43137"/>
                            </a:srgbClr>
                          </a:outerShdw>
                        </a:effectLst>
                        <a:latin typeface="NikoshBAN" pitchFamily="2" charset="0"/>
                        <a:cs typeface="NikoshBAN" pitchFamily="2" charset="0"/>
                      </a:endParaRPr>
                    </a:p>
                  </a:txBody>
                  <a:tcPr marL="91436" marR="91436"/>
                </a:tc>
              </a:tr>
            </a:tbl>
          </a:graphicData>
        </a:graphic>
      </p:graphicFrame>
      <p:sp>
        <p:nvSpPr>
          <p:cNvPr id="8" name="Title 3"/>
          <p:cNvSpPr txBox="1">
            <a:spLocks/>
          </p:cNvSpPr>
          <p:nvPr/>
        </p:nvSpPr>
        <p:spPr bwMode="auto">
          <a:xfrm>
            <a:off x="758239" y="1156767"/>
            <a:ext cx="3188444" cy="90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eaLnBrk="1" hangingPunct="1">
              <a:defRPr/>
            </a:pPr>
            <a:r>
              <a:rPr lang="bn-BD" altLang="zh-CN" sz="3200" u="sng" dirty="0" smtClean="0">
                <a:solidFill>
                  <a:srgbClr val="002060"/>
                </a:solidFill>
                <a:effectLst>
                  <a:glow rad="63500">
                    <a:schemeClr val="accent2">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পরিচিতি</a:t>
            </a:r>
            <a:endParaRPr lang="zh-CN" altLang="en-US" sz="3200" u="sng" dirty="0" smtClean="0">
              <a:solidFill>
                <a:srgbClr val="002060"/>
              </a:solidFill>
              <a:effectLst>
                <a:glow rad="63500">
                  <a:schemeClr val="accent2">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itle 3"/>
          <p:cNvSpPr txBox="1">
            <a:spLocks/>
          </p:cNvSpPr>
          <p:nvPr/>
        </p:nvSpPr>
        <p:spPr bwMode="auto">
          <a:xfrm>
            <a:off x="5055964" y="1124744"/>
            <a:ext cx="3188444" cy="90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eaLnBrk="1" hangingPunct="1">
              <a:defRPr/>
            </a:pPr>
            <a:r>
              <a:rPr lang="bn-BD" altLang="zh-CN" sz="3200" u="sng" dirty="0" smtClean="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পরিচিতি</a:t>
            </a:r>
            <a:endParaRPr lang="zh-CN" altLang="en-US" sz="3200" u="sng" dirty="0" smtClean="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251520" y="188640"/>
            <a:ext cx="8496944" cy="6408712"/>
          </a:xfrm>
          <a:prstGeom prst="roundRect">
            <a:avLst/>
          </a:prstGeom>
          <a:solidFill>
            <a:schemeClr val="accent6">
              <a:lumMod val="20000"/>
              <a:lumOff val="80000"/>
            </a:schemeClr>
          </a:solidFill>
          <a:ln>
            <a:noFill/>
          </a:ln>
          <a:effectLst>
            <a:glow rad="63500">
              <a:schemeClr val="accent2">
                <a:satMod val="175000"/>
                <a:alpha val="40000"/>
              </a:schemeClr>
            </a:glow>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95736" y="332656"/>
            <a:ext cx="4896544" cy="707886"/>
          </a:xfrm>
          <a:prstGeom prst="rect">
            <a:avLst/>
          </a:prstGeom>
          <a:noFill/>
        </p:spPr>
        <p:txBody>
          <a:bodyPr wrap="square" rtlCol="0">
            <a:spAutoFit/>
          </a:bodyPr>
          <a:lstStyle/>
          <a:p>
            <a:pPr algn="ctr"/>
            <a:r>
              <a:rPr lang="bn-BD" sz="4000" i="1" u="sng" dirty="0" smtClean="0">
                <a:effectLst>
                  <a:outerShdw blurRad="38100" dist="38100" dir="2700000" algn="tl">
                    <a:srgbClr val="000000">
                      <a:alpha val="43137"/>
                    </a:srgbClr>
                  </a:outerShdw>
                </a:effectLst>
                <a:latin typeface="NikoshBAN" pitchFamily="2" charset="0"/>
                <a:cs typeface="NikoshBAN" pitchFamily="2" charset="0"/>
              </a:rPr>
              <a:t>ছবিগুলো  দেখ</a:t>
            </a:r>
            <a:endParaRPr lang="en-US" sz="4000" i="1" u="sng" dirty="0">
              <a:effectLst>
                <a:outerShdw blurRad="38100" dist="38100" dir="2700000" algn="tl">
                  <a:srgbClr val="000000">
                    <a:alpha val="43137"/>
                  </a:srgbClr>
                </a:outerShdw>
              </a:effectLst>
              <a:latin typeface="NikoshBAN" pitchFamily="2" charset="0"/>
              <a:cs typeface="NikoshBAN"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885" y="1116521"/>
            <a:ext cx="3678539" cy="22764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625" y="1116521"/>
            <a:ext cx="3626926" cy="227647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885" y="3717032"/>
            <a:ext cx="3750547" cy="2461394"/>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45469" b="14616"/>
          <a:stretch/>
        </p:blipFill>
        <p:spPr>
          <a:xfrm>
            <a:off x="726626" y="3717032"/>
            <a:ext cx="3626926" cy="2461394"/>
          </a:xfrm>
          <a:prstGeom prst="rect">
            <a:avLst/>
          </a:prstGeom>
        </p:spPr>
      </p:pic>
      <p:sp>
        <p:nvSpPr>
          <p:cNvPr id="4" name="Oval 3"/>
          <p:cNvSpPr/>
          <p:nvPr/>
        </p:nvSpPr>
        <p:spPr>
          <a:xfrm>
            <a:off x="1763688" y="5661248"/>
            <a:ext cx="2376264" cy="288032"/>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repeatCount="300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1000"/>
                                        <p:tgtEl>
                                          <p:spTgt spid="4"/>
                                        </p:tgtEl>
                                      </p:cBhvr>
                                    </p:animEffect>
                                  </p:childTnLst>
                                </p:cTn>
                              </p:par>
                            </p:childTnLst>
                          </p:cTn>
                        </p:par>
                        <p:par>
                          <p:cTn id="34" fill="hold">
                            <p:stCondLst>
                              <p:cond delay="3000"/>
                            </p:stCondLst>
                            <p:childTnLst>
                              <p:par>
                                <p:cTn id="35" presetID="7" presetClass="emph" presetSubtype="6" accel="20000" decel="54000" fill="hold" nodeType="afterEffect">
                                  <p:stCondLst>
                                    <p:cond delay="0"/>
                                  </p:stCondLst>
                                  <p:childTnLst>
                                    <p:animClr clrSpc="hsl" dir="cw">
                                      <p:cBhvr>
                                        <p:cTn id="36" dur="2000" fill="hold"/>
                                        <p:tgtEl>
                                          <p:spTgt spid="4"/>
                                        </p:tgtEl>
                                        <p:attrNameLst>
                                          <p:attrName>stroke.color</p:attrName>
                                        </p:attrNameLst>
                                      </p:cBhvr>
                                      <p:to>
                                        <a:schemeClr val="accent2"/>
                                      </p:to>
                                    </p:animClr>
                                    <p:set>
                                      <p:cBhvr>
                                        <p:cTn id="37" dur="2000" fill="hold"/>
                                        <p:tgtEl>
                                          <p:spTgt spid="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611560" y="1772816"/>
            <a:ext cx="7992888" cy="3240360"/>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gd name="adj" fmla="val 50070"/>
              </a:avLst>
            </a:prstTxWarp>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BD" sz="4000" b="1" cap="all" dirty="0" smtClean="0">
                <a:ln/>
                <a:solidFill>
                  <a:schemeClr val="tx1"/>
                </a:solidFill>
                <a:effectLst>
                  <a:glow rad="228600">
                    <a:schemeClr val="accent4">
                      <a:satMod val="175000"/>
                      <a:alpha val="40000"/>
                    </a:schemeClr>
                  </a:glow>
                </a:effectLst>
                <a:latin typeface="NikoshBAN" pitchFamily="2" charset="0"/>
                <a:cs typeface="NikoshBAN" pitchFamily="2" charset="0"/>
              </a:rPr>
              <a:t>আদর্শ  বীজতলা  তৈরি</a:t>
            </a:r>
            <a:endParaRPr lang="en-US" sz="4000" b="1" cap="all" dirty="0">
              <a:ln/>
              <a:solidFill>
                <a:schemeClr val="tx1"/>
              </a:solidFill>
              <a:effectLst>
                <a:glow rad="228600">
                  <a:schemeClr val="accent4">
                    <a:satMod val="175000"/>
                    <a:alpha val="40000"/>
                  </a:schemeClr>
                </a:glow>
              </a:effectLst>
              <a:latin typeface="NikoshBAN" pitchFamily="2" charset="0"/>
              <a:cs typeface="NikoshBAN" pitchFamily="2" charset="0"/>
            </a:endParaRPr>
          </a:p>
        </p:txBody>
      </p:sp>
      <p:sp>
        <p:nvSpPr>
          <p:cNvPr id="4" name="TextBox 3"/>
          <p:cNvSpPr txBox="1"/>
          <p:nvPr/>
        </p:nvSpPr>
        <p:spPr>
          <a:xfrm>
            <a:off x="258052" y="301298"/>
            <a:ext cx="395390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400" i="1" u="sng"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ভাল বীজ আদর্শ বীজতলায় বপন করি </a:t>
            </a:r>
            <a:endParaRPr lang="en-US" sz="2400" i="1" u="sng"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6228184" y="282765"/>
            <a:ext cx="259228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2400" i="1" u="sng" dirty="0" smtClean="0">
                <a:solidFill>
                  <a:schemeClr val="tx2"/>
                </a:solidFill>
                <a:effectLst>
                  <a:outerShdw blurRad="38100" dist="38100" dir="2700000" algn="tl">
                    <a:srgbClr val="000000">
                      <a:alpha val="43137"/>
                    </a:srgbClr>
                  </a:outerShdw>
                </a:effectLst>
                <a:latin typeface="NikoshBAN" pitchFamily="2" charset="0"/>
                <a:cs typeface="NikoshBAN" pitchFamily="2" charset="0"/>
              </a:rPr>
              <a:t>সঠিক ফলন নিশ্চিত করি</a:t>
            </a:r>
            <a:endParaRPr lang="en-US" sz="2400" i="1" u="sng" dirty="0">
              <a:solidFill>
                <a:schemeClr val="tx2"/>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600"/>
                            </p:stCondLst>
                            <p:childTnLst>
                              <p:par>
                                <p:cTn id="9" presetID="21" presetClass="emph" presetSubtype="0" fill="hold" grpId="1" nodeType="afterEffect">
                                  <p:stCondLst>
                                    <p:cond delay="0"/>
                                  </p:stCondLst>
                                  <p:iterate type="wd">
                                    <p:tmPct val="0"/>
                                  </p:iterate>
                                  <p:childTnLst>
                                    <p:animClr clrSpc="hsl" dir="cw">
                                      <p:cBhvr override="childStyle">
                                        <p:cTn id="10" dur="500" fill="hold"/>
                                        <p:tgtEl>
                                          <p:spTgt spid="2"/>
                                        </p:tgtEl>
                                        <p:attrNameLst>
                                          <p:attrName>style.color</p:attrName>
                                        </p:attrNameLst>
                                      </p:cBhvr>
                                      <p:by>
                                        <p:hsl h="7200000" s="0" l="0"/>
                                      </p:by>
                                    </p:animClr>
                                    <p:animClr clrSpc="hsl" dir="cw">
                                      <p:cBhvr>
                                        <p:cTn id="11" dur="500" fill="hold"/>
                                        <p:tgtEl>
                                          <p:spTgt spid="2"/>
                                        </p:tgtEl>
                                        <p:attrNameLst>
                                          <p:attrName>fillcolor</p:attrName>
                                        </p:attrNameLst>
                                      </p:cBhvr>
                                      <p:by>
                                        <p:hsl h="7200000" s="0" l="0"/>
                                      </p:by>
                                    </p:animClr>
                                    <p:animClr clrSpc="hsl" dir="cw">
                                      <p:cBhvr>
                                        <p:cTn id="12" dur="500" fill="hold"/>
                                        <p:tgtEl>
                                          <p:spTgt spid="2"/>
                                        </p:tgtEl>
                                        <p:attrNameLst>
                                          <p:attrName>stroke.color</p:attrName>
                                        </p:attrNameLst>
                                      </p:cBhvr>
                                      <p:by>
                                        <p:hsl h="7200000" s="0" l="0"/>
                                      </p:by>
                                    </p:animClr>
                                    <p:set>
                                      <p:cBhvr>
                                        <p:cTn id="13" dur="500" fill="hold"/>
                                        <p:tgtEl>
                                          <p:spTgt spid="2"/>
                                        </p:tgtEl>
                                        <p:attrNameLst>
                                          <p:attrName>fill.type</p:attrName>
                                        </p:attrNameLst>
                                      </p:cBhvr>
                                      <p:to>
                                        <p:strVal val="solid"/>
                                      </p:to>
                                    </p:set>
                                  </p:childTnLst>
                                </p:cTn>
                              </p:par>
                            </p:childTnLst>
                          </p:cTn>
                        </p:par>
                        <p:par>
                          <p:cTn id="14" fill="hold">
                            <p:stCondLst>
                              <p:cond delay="1100"/>
                            </p:stCondLst>
                            <p:childTnLst>
                              <p:par>
                                <p:cTn id="15" presetID="2" presetClass="entr" presetSubtype="9"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50"/>
                            </p:stCondLst>
                            <p:childTnLst>
                              <p:par>
                                <p:cTn id="20" presetID="2" presetClass="entr" presetSubtype="8"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7000"/>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1115616" y="1161326"/>
            <a:ext cx="5184576" cy="10801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i="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 </a:t>
            </a:r>
            <a:r>
              <a:rPr lang="bn-BD" sz="3600" i="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 শেষে </a:t>
            </a:r>
            <a:r>
              <a:rPr lang="en-US" sz="3600" i="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শিক্ষার্থীরা</a:t>
            </a:r>
            <a:r>
              <a:rPr lang="bn-BD" sz="3600" i="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3600" i="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TextBox 3"/>
          <p:cNvSpPr txBox="1"/>
          <p:nvPr/>
        </p:nvSpPr>
        <p:spPr>
          <a:xfrm>
            <a:off x="1367644" y="2517284"/>
            <a:ext cx="7092788"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40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আদর্শ বীজতলার সংজ্ঞা দিতে পারবে।</a:t>
            </a:r>
          </a:p>
        </p:txBody>
      </p:sp>
      <p:sp>
        <p:nvSpPr>
          <p:cNvPr id="5" name="TextBox 4"/>
          <p:cNvSpPr txBox="1"/>
          <p:nvPr/>
        </p:nvSpPr>
        <p:spPr>
          <a:xfrm>
            <a:off x="1367644" y="5169386"/>
            <a:ext cx="7092788"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40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বীজতলার গঠন ব্যাখ্যা করতে পারবে।</a:t>
            </a:r>
          </a:p>
        </p:txBody>
      </p:sp>
      <p:sp>
        <p:nvSpPr>
          <p:cNvPr id="6" name="TextBox 5"/>
          <p:cNvSpPr txBox="1"/>
          <p:nvPr/>
        </p:nvSpPr>
        <p:spPr>
          <a:xfrm>
            <a:off x="1367644" y="4305290"/>
            <a:ext cx="709278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আদর্শ বীজতলার কাঠামো অংকন করতে পারবে।</a:t>
            </a:r>
          </a:p>
        </p:txBody>
      </p:sp>
      <p:sp>
        <p:nvSpPr>
          <p:cNvPr id="7" name="5-Point Star 6"/>
          <p:cNvSpPr/>
          <p:nvPr/>
        </p:nvSpPr>
        <p:spPr>
          <a:xfrm>
            <a:off x="827584" y="2517284"/>
            <a:ext cx="288032" cy="56387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5-Point Star 9"/>
          <p:cNvSpPr/>
          <p:nvPr/>
        </p:nvSpPr>
        <p:spPr>
          <a:xfrm>
            <a:off x="827584" y="4280902"/>
            <a:ext cx="288032" cy="563870"/>
          </a:xfrm>
          <a:prstGeom prst="star5">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5-Point Star 10"/>
          <p:cNvSpPr/>
          <p:nvPr/>
        </p:nvSpPr>
        <p:spPr>
          <a:xfrm>
            <a:off x="827584" y="5146589"/>
            <a:ext cx="288032" cy="56387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TextBox 11"/>
          <p:cNvSpPr txBox="1"/>
          <p:nvPr/>
        </p:nvSpPr>
        <p:spPr>
          <a:xfrm>
            <a:off x="1367644" y="3441194"/>
            <a:ext cx="7092788"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bn-BD" sz="40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বীজতলার প্রকারভেদ বর্ণনা করতে পারবে।</a:t>
            </a:r>
          </a:p>
        </p:txBody>
      </p:sp>
      <p:sp>
        <p:nvSpPr>
          <p:cNvPr id="13" name="5-Point Star 12"/>
          <p:cNvSpPr/>
          <p:nvPr/>
        </p:nvSpPr>
        <p:spPr>
          <a:xfrm>
            <a:off x="827584" y="3441194"/>
            <a:ext cx="288032" cy="563870"/>
          </a:xfrm>
          <a:prstGeom prst="star5">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rgbClr val="00B050"/>
              </a:solidFill>
            </a:endParaRPr>
          </a:p>
        </p:txBody>
      </p:sp>
      <p:sp>
        <p:nvSpPr>
          <p:cNvPr id="2" name="Rectangle 1"/>
          <p:cNvSpPr/>
          <p:nvPr/>
        </p:nvSpPr>
        <p:spPr>
          <a:xfrm>
            <a:off x="3670654" y="260648"/>
            <a:ext cx="1337226" cy="584775"/>
          </a:xfrm>
          <a:prstGeom prst="rect">
            <a:avLst/>
          </a:prstGeom>
        </p:spPr>
        <p:txBody>
          <a:bodyPr wrap="none">
            <a:spAutoFit/>
          </a:bodyPr>
          <a:lstStyle/>
          <a:p>
            <a:pPr algn="ctr"/>
            <a:r>
              <a:rPr lang="en-US" sz="3200" u="sng" dirty="0" err="1">
                <a:ln w="0"/>
                <a:effectLst>
                  <a:outerShdw blurRad="38100" dist="38100" dir="2700000" algn="tl">
                    <a:srgbClr val="000000">
                      <a:alpha val="43137"/>
                    </a:srgbClr>
                  </a:outerShdw>
                </a:effectLst>
                <a:latin typeface="NikoshBAN" pitchFamily="2" charset="0"/>
                <a:cs typeface="NikoshBAN" pitchFamily="2" charset="0"/>
              </a:rPr>
              <a:t>শিখনফল</a:t>
            </a:r>
            <a:endParaRPr lang="en-US" sz="3200" u="sng" dirty="0">
              <a:ln w="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9603" r="8857" b="63804"/>
          <a:stretch/>
        </p:blipFill>
        <p:spPr>
          <a:xfrm>
            <a:off x="4932040" y="764704"/>
            <a:ext cx="3580140" cy="2376264"/>
          </a:xfrm>
          <a:prstGeom prst="rect">
            <a:avLst/>
          </a:prstGeom>
        </p:spPr>
      </p:pic>
      <p:sp>
        <p:nvSpPr>
          <p:cNvPr id="6" name="TextBox 5"/>
          <p:cNvSpPr txBox="1"/>
          <p:nvPr/>
        </p:nvSpPr>
        <p:spPr>
          <a:xfrm>
            <a:off x="1493416" y="5889466"/>
            <a:ext cx="6552728"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bn-BD" sz="4000" u="sng" dirty="0" smtClean="0">
                <a:effectLst>
                  <a:outerShdw blurRad="38100" dist="38100" dir="2700000" algn="tl">
                    <a:srgbClr val="000000">
                      <a:alpha val="43137"/>
                    </a:srgbClr>
                  </a:outerShdw>
                </a:effectLst>
                <a:latin typeface="NikoshBAN" pitchFamily="2" charset="0"/>
                <a:cs typeface="NikoshBAN" pitchFamily="2" charset="0"/>
              </a:rPr>
              <a:t>ধান ফসলের কাদাময় বীজতলা</a:t>
            </a:r>
            <a:endParaRPr lang="en-US" sz="4000" u="sng" dirty="0">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914" y="741684"/>
            <a:ext cx="3753163" cy="237626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3361314"/>
            <a:ext cx="3563888" cy="2375926"/>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335" y="3361315"/>
            <a:ext cx="3645649" cy="2375926"/>
          </a:xfrm>
          <a:prstGeom prst="rect">
            <a:avLst/>
          </a:prstGeom>
        </p:spPr>
      </p:pic>
    </p:spTree>
    <p:extLst>
      <p:ext uri="{BB962C8B-B14F-4D97-AF65-F5344CB8AC3E}">
        <p14:creationId xmlns:p14="http://schemas.microsoft.com/office/powerpoint/2010/main" val="876530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99600" y="1374304"/>
            <a:ext cx="7112760" cy="4267199"/>
          </a:xfrm>
          <a:prstGeom prst="rect">
            <a:avLst/>
          </a:prstGeom>
          <a:solidFill>
            <a:schemeClr val="tx1">
              <a:lumMod val="75000"/>
              <a:lumOff val="2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 name="Rectangle 5"/>
          <p:cNvSpPr/>
          <p:nvPr/>
        </p:nvSpPr>
        <p:spPr>
          <a:xfrm>
            <a:off x="1021653" y="1679104"/>
            <a:ext cx="1295400" cy="3657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2740605" y="1679104"/>
            <a:ext cx="1295400" cy="3657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a:off x="4468797" y="1679104"/>
            <a:ext cx="1295400" cy="3657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rot="16200000">
            <a:off x="-378012" y="3111698"/>
            <a:ext cx="1515158" cy="400110"/>
          </a:xfrm>
          <a:prstGeom prst="rect">
            <a:avLst/>
          </a:prstGeom>
          <a:solidFill>
            <a:schemeClr val="tx2">
              <a:lumMod val="75000"/>
            </a:schemeClr>
          </a:solidFill>
          <a:ln>
            <a:solidFill>
              <a:srgbClr val="0070C0"/>
            </a:solidFill>
          </a:ln>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bn-BD" sz="2000" dirty="0" smtClean="0">
                <a:ln w="19050">
                  <a:solidFill>
                    <a:schemeClr val="tx2">
                      <a:tint val="1000"/>
                    </a:schemeClr>
                  </a:solidFill>
                  <a:prstDash val="solid"/>
                </a:ln>
                <a:solidFill>
                  <a:srgbClr val="00B0F0"/>
                </a:solidFill>
                <a:latin typeface="NikoshBAN" pitchFamily="2" charset="0"/>
                <a:cs typeface="NikoshBAN" pitchFamily="2" charset="0"/>
              </a:rPr>
              <a:t>৯.৫ </a:t>
            </a:r>
            <a:r>
              <a:rPr lang="bn-IN" sz="2000" cap="none" spc="0" dirty="0" smtClean="0">
                <a:ln w="19050">
                  <a:solidFill>
                    <a:schemeClr val="tx2">
                      <a:tint val="1000"/>
                    </a:schemeClr>
                  </a:solidFill>
                  <a:prstDash val="solid"/>
                </a:ln>
                <a:solidFill>
                  <a:srgbClr val="00B0F0"/>
                </a:solidFill>
                <a:latin typeface="NikoshBAN" pitchFamily="2" charset="0"/>
                <a:cs typeface="NikoshBAN" pitchFamily="2" charset="0"/>
              </a:rPr>
              <a:t> মিটার দৈর্ঘ্য</a:t>
            </a:r>
            <a:endParaRPr lang="en-US" sz="2000" cap="none" spc="0" dirty="0">
              <a:ln w="19050">
                <a:solidFill>
                  <a:schemeClr val="tx2">
                    <a:tint val="1000"/>
                  </a:schemeClr>
                </a:solidFill>
                <a:prstDash val="solid"/>
              </a:ln>
              <a:solidFill>
                <a:srgbClr val="00B0F0"/>
              </a:solidFill>
              <a:latin typeface="NikoshBAN" pitchFamily="2" charset="0"/>
              <a:cs typeface="NikoshBAN" pitchFamily="2" charset="0"/>
            </a:endParaRPr>
          </a:p>
        </p:txBody>
      </p:sp>
      <p:cxnSp>
        <p:nvCxnSpPr>
          <p:cNvPr id="11" name="Straight Arrow Connector 10"/>
          <p:cNvCxnSpPr/>
          <p:nvPr/>
        </p:nvCxnSpPr>
        <p:spPr>
          <a:xfrm>
            <a:off x="939662" y="1672634"/>
            <a:ext cx="0" cy="3733800"/>
          </a:xfrm>
          <a:prstGeom prst="straightConnector1">
            <a:avLst/>
          </a:prstGeom>
          <a:ln w="57150">
            <a:headEnd type="arrow"/>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3993453" y="1755304"/>
            <a:ext cx="576808" cy="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a:off x="4252029" y="993304"/>
            <a:ext cx="0" cy="685800"/>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a:off x="435606" y="3249592"/>
            <a:ext cx="514039" cy="62161"/>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18" name="Oval 17"/>
          <p:cNvSpPr/>
          <p:nvPr/>
        </p:nvSpPr>
        <p:spPr>
          <a:xfrm>
            <a:off x="3328164" y="638200"/>
            <a:ext cx="1859969" cy="630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effectLst>
                  <a:outerShdw blurRad="38100" dist="38100" dir="2700000" algn="tl">
                    <a:srgbClr val="000000">
                      <a:alpha val="43137"/>
                    </a:srgbClr>
                  </a:outerShdw>
                </a:effectLst>
                <a:latin typeface="NikoshBAN" pitchFamily="2" charset="0"/>
                <a:cs typeface="NikoshBAN" pitchFamily="2" charset="0"/>
              </a:rPr>
              <a:t>৫০ সে:মি:</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cxnSp>
        <p:nvCxnSpPr>
          <p:cNvPr id="26" name="Straight Arrow Connector 25"/>
          <p:cNvCxnSpPr/>
          <p:nvPr/>
        </p:nvCxnSpPr>
        <p:spPr>
          <a:xfrm>
            <a:off x="7431360" y="1700808"/>
            <a:ext cx="381000" cy="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p:nvPr/>
        </p:nvCxnSpPr>
        <p:spPr>
          <a:xfrm>
            <a:off x="7668344" y="1183821"/>
            <a:ext cx="0" cy="44497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1" name="Frame 30"/>
          <p:cNvSpPr/>
          <p:nvPr/>
        </p:nvSpPr>
        <p:spPr>
          <a:xfrm>
            <a:off x="5796135" y="642362"/>
            <a:ext cx="2318450" cy="533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chemeClr val="tx1"/>
                </a:solidFill>
                <a:latin typeface="NikoshBAN" pitchFamily="2" charset="0"/>
                <a:cs typeface="NikoshBAN" pitchFamily="2" charset="0"/>
              </a:rPr>
              <a:t>চারপাশে ২৫ সে.মি নালা</a:t>
            </a:r>
            <a:endParaRPr lang="en-US" sz="2000" b="1" dirty="0">
              <a:solidFill>
                <a:schemeClr val="tx1"/>
              </a:solidFill>
              <a:latin typeface="NikoshBAN" pitchFamily="2" charset="0"/>
              <a:cs typeface="NikoshBAN" pitchFamily="2" charset="0"/>
            </a:endParaRPr>
          </a:p>
        </p:txBody>
      </p:sp>
      <p:sp>
        <p:nvSpPr>
          <p:cNvPr id="43" name="Rectangle 42"/>
          <p:cNvSpPr/>
          <p:nvPr/>
        </p:nvSpPr>
        <p:spPr>
          <a:xfrm>
            <a:off x="1109630" y="5858108"/>
            <a:ext cx="6846746" cy="523220"/>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bn-BD"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 শতক বা ৪০ বর্গমিটার জমিতে ধান ফসলের আদর্শ বীজতলা</a:t>
            </a:r>
            <a:endParaRPr lang="en-US"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8" name="TextBox 27"/>
          <p:cNvSpPr txBox="1"/>
          <p:nvPr/>
        </p:nvSpPr>
        <p:spPr>
          <a:xfrm rot="16200000">
            <a:off x="3644509" y="2299617"/>
            <a:ext cx="1315174" cy="584775"/>
          </a:xfrm>
          <a:prstGeom prst="rect">
            <a:avLst/>
          </a:prstGeom>
          <a:noFill/>
        </p:spPr>
        <p:txBody>
          <a:bodyPr wrap="square" rtlCol="0">
            <a:spAutoFit/>
          </a:bodyPr>
          <a:lstStyle/>
          <a:p>
            <a:pPr algn="ctr"/>
            <a:r>
              <a:rPr lang="bn-BD" sz="32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নালা</a:t>
            </a:r>
            <a:endParaRPr lang="en-US" sz="32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29" name="Straight Arrow Connector 28"/>
          <p:cNvCxnSpPr/>
          <p:nvPr/>
        </p:nvCxnSpPr>
        <p:spPr>
          <a:xfrm>
            <a:off x="1019132" y="1556792"/>
            <a:ext cx="1295400" cy="0"/>
          </a:xfrm>
          <a:prstGeom prst="straightConnector1">
            <a:avLst/>
          </a:prstGeom>
          <a:ln w="76200">
            <a:headEnd type="arrow"/>
            <a:tailEnd type="arrow"/>
          </a:ln>
        </p:spPr>
        <p:style>
          <a:lnRef idx="3">
            <a:schemeClr val="accent1"/>
          </a:lnRef>
          <a:fillRef idx="0">
            <a:schemeClr val="accent1"/>
          </a:fillRef>
          <a:effectRef idx="2">
            <a:schemeClr val="accent1"/>
          </a:effectRef>
          <a:fontRef idx="minor">
            <a:schemeClr val="tx1"/>
          </a:fontRef>
        </p:style>
      </p:cxnSp>
      <p:sp>
        <p:nvSpPr>
          <p:cNvPr id="30" name="Frame 29"/>
          <p:cNvSpPr/>
          <p:nvPr/>
        </p:nvSpPr>
        <p:spPr>
          <a:xfrm>
            <a:off x="788170" y="620688"/>
            <a:ext cx="1752600" cy="533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chemeClr val="tx1"/>
                </a:solidFill>
                <a:latin typeface="NikoshBAN" pitchFamily="2" charset="0"/>
                <a:cs typeface="NikoshBAN" pitchFamily="2" charset="0"/>
              </a:rPr>
              <a:t>প্রস্থ ১.৫ মিটার</a:t>
            </a:r>
            <a:endParaRPr lang="en-US" sz="2000" b="1" dirty="0">
              <a:solidFill>
                <a:schemeClr val="tx1"/>
              </a:solidFill>
              <a:latin typeface="NikoshBAN" pitchFamily="2" charset="0"/>
              <a:cs typeface="NikoshBAN" pitchFamily="2" charset="0"/>
            </a:endParaRPr>
          </a:p>
        </p:txBody>
      </p:sp>
      <p:cxnSp>
        <p:nvCxnSpPr>
          <p:cNvPr id="33" name="Straight Arrow Connector 32"/>
          <p:cNvCxnSpPr/>
          <p:nvPr/>
        </p:nvCxnSpPr>
        <p:spPr>
          <a:xfrm>
            <a:off x="1664470" y="1129646"/>
            <a:ext cx="0" cy="405442"/>
          </a:xfrm>
          <a:prstGeom prst="straightConnector1">
            <a:avLst/>
          </a:prstGeom>
          <a:ln w="57150">
            <a:tailEnd type="arrow"/>
          </a:ln>
        </p:spPr>
        <p:style>
          <a:lnRef idx="3">
            <a:schemeClr val="accent5"/>
          </a:lnRef>
          <a:fillRef idx="0">
            <a:schemeClr val="accent5"/>
          </a:fillRef>
          <a:effectRef idx="2">
            <a:schemeClr val="accent5"/>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342" t="6933" r="18885" b="6387"/>
          <a:stretch/>
        </p:blipFill>
        <p:spPr>
          <a:xfrm>
            <a:off x="1083038" y="1718799"/>
            <a:ext cx="1173032" cy="3650882"/>
          </a:xfrm>
          <a:prstGeom prst="rect">
            <a:avLst/>
          </a:prstGeom>
        </p:spPr>
      </p:pic>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l="22342" t="6933" r="18885" b="6387"/>
          <a:stretch/>
        </p:blipFill>
        <p:spPr>
          <a:xfrm>
            <a:off x="2812175" y="1755552"/>
            <a:ext cx="1173032" cy="3650882"/>
          </a:xfrm>
          <a:prstGeom prst="rect">
            <a:avLst/>
          </a:prstGeom>
        </p:spPr>
      </p:pic>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l="22342" t="6933" r="18885" b="6387"/>
          <a:stretch/>
        </p:blipFill>
        <p:spPr>
          <a:xfrm>
            <a:off x="4540062" y="1722334"/>
            <a:ext cx="1173032" cy="3650882"/>
          </a:xfrm>
          <a:prstGeom prst="rect">
            <a:avLst/>
          </a:prstGeom>
        </p:spPr>
      </p:pic>
      <p:sp>
        <p:nvSpPr>
          <p:cNvPr id="3" name="Cube 2"/>
          <p:cNvSpPr/>
          <p:nvPr/>
        </p:nvSpPr>
        <p:spPr>
          <a:xfrm>
            <a:off x="7956376" y="1934418"/>
            <a:ext cx="1187624" cy="131517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a:solidFill>
                  <a:srgbClr val="FFC000"/>
                </a:solidFill>
                <a:effectLst>
                  <a:outerShdw blurRad="38100" dist="38100" dir="2700000" algn="tl">
                    <a:srgbClr val="000000">
                      <a:alpha val="43137"/>
                    </a:srgbClr>
                  </a:outerShdw>
                </a:effectLst>
                <a:latin typeface="NikoshBAN" pitchFamily="2" charset="0"/>
                <a:cs typeface="NikoshBAN" pitchFamily="2" charset="0"/>
              </a:rPr>
              <a:t>উচ্চতা ১০ সে.মি</a:t>
            </a:r>
            <a:endParaRPr lang="en-US" sz="2400" b="1"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2" name="Rectangle 41"/>
          <p:cNvSpPr/>
          <p:nvPr/>
        </p:nvSpPr>
        <p:spPr>
          <a:xfrm>
            <a:off x="6177383" y="1679104"/>
            <a:ext cx="1295400" cy="3657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l="22342" t="6933" r="18885" b="6387"/>
          <a:stretch/>
        </p:blipFill>
        <p:spPr>
          <a:xfrm>
            <a:off x="6248648" y="1722334"/>
            <a:ext cx="1173032" cy="3650882"/>
          </a:xfrm>
          <a:prstGeom prst="rect">
            <a:avLst/>
          </a:prstGeom>
        </p:spPr>
      </p:pic>
      <p:cxnSp>
        <p:nvCxnSpPr>
          <p:cNvPr id="39" name="Straight Arrow Connector 38"/>
          <p:cNvCxnSpPr/>
          <p:nvPr/>
        </p:nvCxnSpPr>
        <p:spPr>
          <a:xfrm flipH="1">
            <a:off x="6998269" y="2592004"/>
            <a:ext cx="958107"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5737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par>
                                <p:cTn id="31" presetID="53"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ppt_w</p:attrName>
                                        </p:attrNameLst>
                                      </p:cBhvr>
                                      <p:tavLst>
                                        <p:tav tm="0">
                                          <p:val>
                                            <p:fltVal val="0"/>
                                          </p:val>
                                        </p:tav>
                                        <p:tav tm="100000">
                                          <p:val>
                                            <p:strVal val="#ppt_w"/>
                                          </p:val>
                                        </p:tav>
                                      </p:tavLst>
                                    </p:anim>
                                    <p:anim calcmode="lin" valueType="num">
                                      <p:cBhvr>
                                        <p:cTn id="34" dur="500" fill="hold"/>
                                        <p:tgtEl>
                                          <p:spTgt spid="44"/>
                                        </p:tgtEl>
                                        <p:attrNameLst>
                                          <p:attrName>ppt_h</p:attrName>
                                        </p:attrNameLst>
                                      </p:cBhvr>
                                      <p:tavLst>
                                        <p:tav tm="0">
                                          <p:val>
                                            <p:fltVal val="0"/>
                                          </p:val>
                                        </p:tav>
                                        <p:tav tm="100000">
                                          <p:val>
                                            <p:strVal val="#ppt_h"/>
                                          </p:val>
                                        </p:tav>
                                      </p:tavLst>
                                    </p:anim>
                                    <p:animEffect transition="in" filter="fade">
                                      <p:cBhvr>
                                        <p:cTn id="35" dur="500"/>
                                        <p:tgtEl>
                                          <p:spTgt spid="44"/>
                                        </p:tgtEl>
                                      </p:cBhvr>
                                    </p:animEffect>
                                  </p:childTnLst>
                                </p:cTn>
                              </p:par>
                              <p:par>
                                <p:cTn id="36" presetID="2" presetClass="entr" presetSubtype="8" fill="hold" grpId="0" nodeType="withEffect" nodePh="1">
                                  <p:stCondLst>
                                    <p:cond delay="0"/>
                                  </p:stCondLst>
                                  <p:endCondLst>
                                    <p:cond evt="begin" delay="0">
                                      <p:tn val="36"/>
                                    </p:cond>
                                  </p:endCondLst>
                                  <p:childTnLst>
                                    <p:set>
                                      <p:cBhvr>
                                        <p:cTn id="37" dur="1" fill="hold">
                                          <p:stCondLst>
                                            <p:cond delay="0"/>
                                          </p:stCondLst>
                                        </p:cTn>
                                        <p:tgtEl>
                                          <p:spTgt spid="4">
                                            <p:txEl>
                                              <p:pRg st="0" end="0"/>
                                            </p:txEl>
                                          </p:spTgt>
                                        </p:tgtEl>
                                        <p:attrNameLst>
                                          <p:attrName>style.visibility</p:attrName>
                                        </p:attrNameLst>
                                      </p:cBhvr>
                                      <p:to>
                                        <p:strVal val="visible"/>
                                      </p:to>
                                    </p:set>
                                    <p:anim calcmode="lin" valueType="num">
                                      <p:cBhvr additive="base">
                                        <p:cTn id="38"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anim calcmode="lin" valueType="num">
                                      <p:cBhvr>
                                        <p:cTn id="45" dur="2000" fill="hold"/>
                                        <p:tgtEl>
                                          <p:spTgt spid="6"/>
                                        </p:tgtEl>
                                        <p:attrNameLst>
                                          <p:attrName>ppt_w</p:attrName>
                                        </p:attrNameLst>
                                      </p:cBhvr>
                                      <p:tavLst>
                                        <p:tav tm="0" fmla="#ppt_w*sin(2.5*pi*$)">
                                          <p:val>
                                            <p:fltVal val="0"/>
                                          </p:val>
                                        </p:tav>
                                        <p:tav tm="100000">
                                          <p:val>
                                            <p:fltVal val="1"/>
                                          </p:val>
                                        </p:tav>
                                      </p:tavLst>
                                    </p:anim>
                                    <p:anim calcmode="lin" valueType="num">
                                      <p:cBhvr>
                                        <p:cTn id="46" dur="2000" fill="hold"/>
                                        <p:tgtEl>
                                          <p:spTgt spid="6"/>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anim calcmode="lin" valueType="num">
                                      <p:cBhvr>
                                        <p:cTn id="50" dur="2000" fill="hold"/>
                                        <p:tgtEl>
                                          <p:spTgt spid="7"/>
                                        </p:tgtEl>
                                        <p:attrNameLst>
                                          <p:attrName>ppt_w</p:attrName>
                                        </p:attrNameLst>
                                      </p:cBhvr>
                                      <p:tavLst>
                                        <p:tav tm="0" fmla="#ppt_w*sin(2.5*pi*$)">
                                          <p:val>
                                            <p:fltVal val="0"/>
                                          </p:val>
                                        </p:tav>
                                        <p:tav tm="100000">
                                          <p:val>
                                            <p:fltVal val="1"/>
                                          </p:val>
                                        </p:tav>
                                      </p:tavLst>
                                    </p:anim>
                                    <p:anim calcmode="lin" valueType="num">
                                      <p:cBhvr>
                                        <p:cTn id="51" dur="2000" fill="hold"/>
                                        <p:tgtEl>
                                          <p:spTgt spid="7"/>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000"/>
                                        <p:tgtEl>
                                          <p:spTgt spid="8"/>
                                        </p:tgtEl>
                                      </p:cBhvr>
                                    </p:animEffect>
                                    <p:anim calcmode="lin" valueType="num">
                                      <p:cBhvr>
                                        <p:cTn id="55" dur="2000" fill="hold"/>
                                        <p:tgtEl>
                                          <p:spTgt spid="8"/>
                                        </p:tgtEl>
                                        <p:attrNameLst>
                                          <p:attrName>ppt_w</p:attrName>
                                        </p:attrNameLst>
                                      </p:cBhvr>
                                      <p:tavLst>
                                        <p:tav tm="0" fmla="#ppt_w*sin(2.5*pi*$)">
                                          <p:val>
                                            <p:fltVal val="0"/>
                                          </p:val>
                                        </p:tav>
                                        <p:tav tm="100000">
                                          <p:val>
                                            <p:fltVal val="1"/>
                                          </p:val>
                                        </p:tav>
                                      </p:tavLst>
                                    </p:anim>
                                    <p:anim calcmode="lin" valueType="num">
                                      <p:cBhvr>
                                        <p:cTn id="56" dur="2000" fill="hold"/>
                                        <p:tgtEl>
                                          <p:spTgt spid="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2000"/>
                                        <p:tgtEl>
                                          <p:spTgt spid="42"/>
                                        </p:tgtEl>
                                      </p:cBhvr>
                                    </p:animEffect>
                                    <p:anim calcmode="lin" valueType="num">
                                      <p:cBhvr>
                                        <p:cTn id="60" dur="2000" fill="hold"/>
                                        <p:tgtEl>
                                          <p:spTgt spid="42"/>
                                        </p:tgtEl>
                                        <p:attrNameLst>
                                          <p:attrName>ppt_w</p:attrName>
                                        </p:attrNameLst>
                                      </p:cBhvr>
                                      <p:tavLst>
                                        <p:tav tm="0" fmla="#ppt_w*sin(2.5*pi*$)">
                                          <p:val>
                                            <p:fltVal val="0"/>
                                          </p:val>
                                        </p:tav>
                                        <p:tav tm="100000">
                                          <p:val>
                                            <p:fltVal val="1"/>
                                          </p:val>
                                        </p:tav>
                                      </p:tavLst>
                                    </p:anim>
                                    <p:anim calcmode="lin" valueType="num">
                                      <p:cBhvr>
                                        <p:cTn id="61" dur="20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par>
                          <p:cTn id="66" fill="hold">
                            <p:stCondLst>
                              <p:cond delay="0"/>
                            </p:stCondLst>
                            <p:childTnLst>
                              <p:par>
                                <p:cTn id="67" presetID="42" presetClass="path" presetSubtype="0" accel="50000" decel="50000" fill="hold" nodeType="afterEffect">
                                  <p:stCondLst>
                                    <p:cond delay="0"/>
                                  </p:stCondLst>
                                  <p:childTnLst>
                                    <p:animMotion origin="layout" path="M -0.25 -0.00578 L 3.33333E-6 -3.23699E-6 " pathEditMode="relative" rAng="0" ptsTypes="AA">
                                      <p:cBhvr>
                                        <p:cTn id="68" dur="2000" fill="hold"/>
                                        <p:tgtEl>
                                          <p:spTgt spid="11"/>
                                        </p:tgtEl>
                                        <p:attrNameLst>
                                          <p:attrName>ppt_x</p:attrName>
                                          <p:attrName>ppt_y</p:attrName>
                                        </p:attrNameLst>
                                      </p:cBhvr>
                                      <p:rCtr x="12500" y="277"/>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6" fill="hold" grpId="0" nodeType="clickEffect">
                                  <p:stCondLst>
                                    <p:cond delay="0"/>
                                  </p:stCondLst>
                                  <p:iterate type="lt">
                                    <p:tmPct val="10000"/>
                                  </p:iterate>
                                  <p:childTnLst>
                                    <p:set>
                                      <p:cBhvr>
                                        <p:cTn id="77" dur="1" fill="hold">
                                          <p:stCondLst>
                                            <p:cond delay="0"/>
                                          </p:stCondLst>
                                        </p:cTn>
                                        <p:tgtEl>
                                          <p:spTgt spid="10"/>
                                        </p:tgtEl>
                                        <p:attrNameLst>
                                          <p:attrName>style.visibility</p:attrName>
                                        </p:attrNameLst>
                                      </p:cBhvr>
                                      <p:to>
                                        <p:strVal val="visible"/>
                                      </p:to>
                                    </p:set>
                                    <p:animEffect transition="in" filter="barn(inHorizontal)">
                                      <p:cBhvr>
                                        <p:cTn id="78" dur="10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1000"/>
                                        <p:tgtEl>
                                          <p:spTgt spid="29"/>
                                        </p:tgtEl>
                                      </p:cBhvr>
                                    </p:animEffect>
                                    <p:anim calcmode="lin" valueType="num">
                                      <p:cBhvr>
                                        <p:cTn id="84" dur="1000" fill="hold"/>
                                        <p:tgtEl>
                                          <p:spTgt spid="29"/>
                                        </p:tgtEl>
                                        <p:attrNameLst>
                                          <p:attrName>ppt_x</p:attrName>
                                        </p:attrNameLst>
                                      </p:cBhvr>
                                      <p:tavLst>
                                        <p:tav tm="0">
                                          <p:val>
                                            <p:strVal val="#ppt_x"/>
                                          </p:val>
                                        </p:tav>
                                        <p:tav tm="100000">
                                          <p:val>
                                            <p:strVal val="#ppt_x"/>
                                          </p:val>
                                        </p:tav>
                                      </p:tavLst>
                                    </p:anim>
                                    <p:anim calcmode="lin" valueType="num">
                                      <p:cBhvr>
                                        <p:cTn id="8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barn(inVertical)">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heel(1)">
                                      <p:cBhvr>
                                        <p:cTn id="95" dur="20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right)">
                                      <p:cBhvr>
                                        <p:cTn id="100" dur="500"/>
                                        <p:tgtEl>
                                          <p:spTgt spid="39"/>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fade">
                                      <p:cBhvr>
                                        <p:cTn id="105" dur="1000"/>
                                        <p:tgtEl>
                                          <p:spTgt spid="3"/>
                                        </p:tgtEl>
                                      </p:cBhvr>
                                    </p:animEffect>
                                    <p:anim calcmode="lin" valueType="num">
                                      <p:cBhvr>
                                        <p:cTn id="106" dur="1000" fill="hold"/>
                                        <p:tgtEl>
                                          <p:spTgt spid="3"/>
                                        </p:tgtEl>
                                        <p:attrNameLst>
                                          <p:attrName>ppt_x</p:attrName>
                                        </p:attrNameLst>
                                      </p:cBhvr>
                                      <p:tavLst>
                                        <p:tav tm="0">
                                          <p:val>
                                            <p:strVal val="#ppt_x"/>
                                          </p:val>
                                        </p:tav>
                                        <p:tav tm="100000">
                                          <p:val>
                                            <p:strVal val="#ppt_x"/>
                                          </p:val>
                                        </p:tav>
                                      </p:tavLst>
                                    </p:anim>
                                    <p:anim calcmode="lin" valueType="num">
                                      <p:cBhvr>
                                        <p:cTn id="10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randombar(horizontal)">
                                      <p:cBhvr>
                                        <p:cTn id="112" dur="500"/>
                                        <p:tgtEl>
                                          <p:spTgt spid="14"/>
                                        </p:tgtEl>
                                      </p:cBhvr>
                                    </p:animEffect>
                                  </p:childTnLst>
                                </p:cTn>
                              </p:par>
                            </p:childTnLst>
                          </p:cTn>
                        </p:par>
                        <p:par>
                          <p:cTn id="113" fill="hold">
                            <p:stCondLst>
                              <p:cond delay="500"/>
                            </p:stCondLst>
                            <p:childTnLst>
                              <p:par>
                                <p:cTn id="114" presetID="42" presetClass="path" presetSubtype="0" accel="50000" decel="50000" fill="hold" nodeType="afterEffect">
                                  <p:stCondLst>
                                    <p:cond delay="0"/>
                                  </p:stCondLst>
                                  <p:childTnLst>
                                    <p:animMotion origin="layout" path="M 3.33333E-6 -0.16647 L 3.33333E-6 6.93642E-7 " pathEditMode="relative" rAng="0" ptsTypes="AA">
                                      <p:cBhvr>
                                        <p:cTn id="115" dur="2000" fill="hold"/>
                                        <p:tgtEl>
                                          <p:spTgt spid="14"/>
                                        </p:tgtEl>
                                        <p:attrNameLst>
                                          <p:attrName>ppt_x</p:attrName>
                                          <p:attrName>ppt_y</p:attrName>
                                        </p:attrNameLst>
                                      </p:cBhvr>
                                      <p:rCtr x="0" y="8324"/>
                                    </p:animMotion>
                                  </p:childTnLst>
                                </p:cTn>
                              </p:par>
                            </p:childTnLst>
                          </p:cTn>
                        </p:par>
                        <p:par>
                          <p:cTn id="116" fill="hold">
                            <p:stCondLst>
                              <p:cond delay="2500"/>
                            </p:stCondLst>
                            <p:childTnLst>
                              <p:par>
                                <p:cTn id="117" presetID="22" presetClass="entr" presetSubtype="4"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wipe(down)">
                                      <p:cBhvr>
                                        <p:cTn id="119" dur="500"/>
                                        <p:tgtEl>
                                          <p:spTgt spid="28"/>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13"/>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8"/>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randombar(horizontal)">
                                      <p:cBhvr>
                                        <p:cTn id="132" dur="500"/>
                                        <p:tgtEl>
                                          <p:spTgt spid="27"/>
                                        </p:tgtEl>
                                      </p:cBhvr>
                                    </p:animEffect>
                                  </p:childTnLst>
                                </p:cTn>
                              </p:par>
                            </p:childTnLst>
                          </p:cTn>
                        </p:par>
                      </p:childTnLst>
                    </p:cTn>
                  </p:par>
                  <p:par>
                    <p:cTn id="133" fill="hold">
                      <p:stCondLst>
                        <p:cond delay="indefinite"/>
                      </p:stCondLst>
                      <p:childTnLst>
                        <p:par>
                          <p:cTn id="134" fill="hold">
                            <p:stCondLst>
                              <p:cond delay="0"/>
                            </p:stCondLst>
                            <p:childTnLst>
                              <p:par>
                                <p:cTn id="135" presetID="42" presetClass="path" presetSubtype="0" accel="50000" decel="50000" fill="hold" nodeType="clickEffect">
                                  <p:stCondLst>
                                    <p:cond delay="0"/>
                                  </p:stCondLst>
                                  <p:childTnLst>
                                    <p:animMotion origin="layout" path="M 3.33333E-6 -0.16647 L 3.33333E-6 6.93642E-7 " pathEditMode="relative" rAng="0" ptsTypes="AA">
                                      <p:cBhvr>
                                        <p:cTn id="136" dur="2000" fill="hold"/>
                                        <p:tgtEl>
                                          <p:spTgt spid="27"/>
                                        </p:tgtEl>
                                        <p:attrNameLst>
                                          <p:attrName>ppt_x</p:attrName>
                                          <p:attrName>ppt_y</p:attrName>
                                        </p:attrNameLst>
                                      </p:cBhvr>
                                      <p:rCtr x="0" y="8324"/>
                                    </p:animMotion>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2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21" presetClass="entr" presetSubtype="1" fill="hold" grpId="0" nodeType="click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wheel(1)">
                                      <p:cBhvr>
                                        <p:cTn id="14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6" grpId="0" animBg="1"/>
      <p:bldP spid="7" grpId="0" animBg="1"/>
      <p:bldP spid="8" grpId="0" animBg="1"/>
      <p:bldP spid="10" grpId="0" animBg="1"/>
      <p:bldP spid="18" grpId="0" animBg="1"/>
      <p:bldP spid="31" grpId="0" animBg="1"/>
      <p:bldP spid="43" grpId="0" animBg="1"/>
      <p:bldP spid="28" grpId="0"/>
      <p:bldP spid="30" grpId="0" animBg="1"/>
      <p:bldP spid="3"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755576" y="2204864"/>
            <a:ext cx="7632848" cy="285585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prstTxWarp prst="textPlain">
              <a:avLst/>
            </a:prstTxWarp>
          </a:bodyPr>
          <a:lstStyle/>
          <a:p>
            <a:pPr algn="ctr"/>
            <a:r>
              <a:rPr lang="bn-BD" sz="40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আদর্শ ধান ফসলের বীজতলার দৈর্ঘ্য, প্রস্থ, উচ্চতা ও নালা উল্লেখ পূর্বক কাঠামো অংকন কর?</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663893"/>
            <a:ext cx="652264" cy="313086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729" y="404664"/>
            <a:ext cx="1140015" cy="1008112"/>
          </a:xfrm>
          <a:prstGeom prst="rect">
            <a:avLst/>
          </a:prstGeom>
        </p:spPr>
      </p:pic>
    </p:spTree>
    <p:extLst>
      <p:ext uri="{BB962C8B-B14F-4D97-AF65-F5344CB8AC3E}">
        <p14:creationId xmlns:p14="http://schemas.microsoft.com/office/powerpoint/2010/main" val="20884190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4000"/>
                            </p:stCondLst>
                            <p:childTnLst>
                              <p:par>
                                <p:cTn id="11" presetID="24" presetClass="emph" presetSubtype="0" repeatCount="3000" fill="hold" grpId="1" nodeType="afterEffect">
                                  <p:stCondLst>
                                    <p:cond delay="0"/>
                                  </p:stCondLst>
                                  <p:iterate type="lt">
                                    <p:tmPct val="0"/>
                                  </p:iterate>
                                  <p:childTnLst>
                                    <p:animClr clrSpc="hsl" dir="cw">
                                      <p:cBhvr override="childStyle">
                                        <p:cTn id="12" dur="500" fill="hold"/>
                                        <p:tgtEl>
                                          <p:spTgt spid="5"/>
                                        </p:tgtEl>
                                        <p:attrNameLst>
                                          <p:attrName>style.color</p:attrName>
                                        </p:attrNameLst>
                                      </p:cBhvr>
                                      <p:by>
                                        <p:hsl h="0" s="-12549" l="-25098"/>
                                      </p:by>
                                    </p:animClr>
                                    <p:animClr clrSpc="hsl" dir="cw">
                                      <p:cBhvr>
                                        <p:cTn id="13" dur="500" fill="hold"/>
                                        <p:tgtEl>
                                          <p:spTgt spid="5"/>
                                        </p:tgtEl>
                                        <p:attrNameLst>
                                          <p:attrName>fillcolor</p:attrName>
                                        </p:attrNameLst>
                                      </p:cBhvr>
                                      <p:by>
                                        <p:hsl h="0" s="-12549" l="-25098"/>
                                      </p:by>
                                    </p:animClr>
                                    <p:animClr clrSpc="hsl" dir="cw">
                                      <p:cBhvr>
                                        <p:cTn id="14" dur="500" fill="hold"/>
                                        <p:tgtEl>
                                          <p:spTgt spid="5"/>
                                        </p:tgtEl>
                                        <p:attrNameLst>
                                          <p:attrName>stroke.color</p:attrName>
                                        </p:attrNameLst>
                                      </p:cBhvr>
                                      <p:by>
                                        <p:hsl h="0" s="-12549" l="-25098"/>
                                      </p:by>
                                    </p:animClr>
                                    <p:set>
                                      <p:cBhvr>
                                        <p:cTn id="15" dur="500" fill="hold"/>
                                        <p:tgtEl>
                                          <p:spTgt spid="5"/>
                                        </p:tgtEl>
                                        <p:attrNameLst>
                                          <p:attrName>fill.type</p:attrName>
                                        </p:attrNameLst>
                                      </p:cBhvr>
                                      <p:to>
                                        <p:strVal val="solid"/>
                                      </p:to>
                                    </p:set>
                                  </p:childTnLst>
                                </p:cTn>
                              </p:par>
                              <p:par>
                                <p:cTn id="16" presetID="2" presetClass="entr" presetSubtype="9"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979</TotalTime>
  <Words>649</Words>
  <Application>Microsoft Office PowerPoint</Application>
  <PresentationFormat>On-screen Show (4:3)</PresentationFormat>
  <Paragraphs>123</Paragraphs>
  <Slides>20</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宋体</vt:lpstr>
      <vt:lpstr>Arial</vt:lpstr>
      <vt:lpstr>Calibri</vt:lpstr>
      <vt:lpstr>NikoshBAN</vt:lpstr>
      <vt:lpstr>SolaimanLipi</vt:lpstr>
      <vt:lpstr>Vrinda</vt:lpstr>
      <vt:lpstr>Wingdings</vt:lpstr>
      <vt:lpstr>Wingdings 2</vt:lpstr>
      <vt:lpstr>Office Theme</vt:lpstr>
      <vt:lpstr>PowerPoint Presentation</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বড় গাছ কিংবা ছায়াযুক্ত স্থানে বীজতলা ভাল হয়।</vt:lpstr>
      <vt:lpstr>PowerPoint Presentation</vt:lpstr>
      <vt:lpstr>PowerPoint Presentation</vt:lpstr>
    </vt:vector>
  </TitlesOfParts>
  <Company>Moyea 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Moyea Free PowerPoint Templates for Teachers</dc:title>
  <dc:subject>teachers, education</dc:subject>
  <dc:creator>Moyea Software</dc:creator>
  <cp:keywords>powerpoint templates for teachers, free powerpoint templates for teachers, powerpoint templates teachers, powerpoints for teachers, powerpoint presentations for teachers, free, PowerPoint template, download, PPT template, PowerPoint templates, slideshow template, POT, POTX, Power Point template, slide show template</cp:keywords>
  <dc:description>Made by Moyea Software. To find more free PowerPoint templates, please visit http://www.dvd-ppt-slideshow.com/powerpoint-knowledge/powerpoint-templates.html</dc:description>
  <cp:lastModifiedBy>21</cp:lastModifiedBy>
  <cp:revision>198</cp:revision>
  <dcterms:created xsi:type="dcterms:W3CDTF">2011-08-26T03:59:28Z</dcterms:created>
  <dcterms:modified xsi:type="dcterms:W3CDTF">2016-08-06T14:56:04Z</dcterms:modified>
  <cp:category>PowerPoint Templates, education</cp:category>
</cp:coreProperties>
</file>

<file path=docProps/custom.xml><?xml version="1.0" encoding="utf-8"?>
<Properties xmlns="http://schemas.openxmlformats.org/officeDocument/2006/custom-properties" xmlns:vt="http://schemas.openxmlformats.org/officeDocument/2006/docPropsVTypes">
  <property fmtid="{64440492-4C8B-11D1-8B70-080036B11A03}" pid="4">
    <vt:lpwstr>http://www.dvd-ppt-slideshow.com</vt:lpwstr>
  </property>
</Properties>
</file>